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97" r:id="rId2"/>
  </p:sldMasterIdLst>
  <p:notesMasterIdLst>
    <p:notesMasterId r:id="rId32"/>
  </p:notesMasterIdLst>
  <p:handoutMasterIdLst>
    <p:handoutMasterId r:id="rId33"/>
  </p:handoutMasterIdLst>
  <p:sldIdLst>
    <p:sldId id="258" r:id="rId3"/>
    <p:sldId id="297" r:id="rId4"/>
    <p:sldId id="299" r:id="rId5"/>
    <p:sldId id="259" r:id="rId6"/>
    <p:sldId id="269" r:id="rId7"/>
    <p:sldId id="261" r:id="rId8"/>
    <p:sldId id="284" r:id="rId9"/>
    <p:sldId id="300" r:id="rId10"/>
    <p:sldId id="301" r:id="rId11"/>
    <p:sldId id="303" r:id="rId12"/>
    <p:sldId id="307" r:id="rId13"/>
    <p:sldId id="292" r:id="rId14"/>
    <p:sldId id="264" r:id="rId15"/>
    <p:sldId id="271" r:id="rId16"/>
    <p:sldId id="265" r:id="rId17"/>
    <p:sldId id="266" r:id="rId18"/>
    <p:sldId id="311" r:id="rId19"/>
    <p:sldId id="279" r:id="rId20"/>
    <p:sldId id="280" r:id="rId21"/>
    <p:sldId id="305" r:id="rId22"/>
    <p:sldId id="282" r:id="rId23"/>
    <p:sldId id="294" r:id="rId24"/>
    <p:sldId id="290" r:id="rId25"/>
    <p:sldId id="310" r:id="rId26"/>
    <p:sldId id="312" r:id="rId27"/>
    <p:sldId id="304" r:id="rId28"/>
    <p:sldId id="309" r:id="rId29"/>
    <p:sldId id="283" r:id="rId30"/>
    <p:sldId id="273" r:id="rId31"/>
  </p:sldIdLst>
  <p:sldSz cx="9906000" cy="6858000" type="A4"/>
  <p:notesSz cx="10234613" cy="710406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9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53" autoAdjust="0"/>
    <p:restoredTop sz="94651" autoAdjust="0"/>
  </p:normalViewPr>
  <p:slideViewPr>
    <p:cSldViewPr snapToGrid="0" snapToObjects="1">
      <p:cViewPr varScale="1">
        <p:scale>
          <a:sx n="101" d="100"/>
          <a:sy n="101" d="100"/>
        </p:scale>
        <p:origin x="118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2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429" y="1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3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167E772-85CA-430A-9477-D92B9D71307D}" type="datetimeFigureOut">
              <a:rPr lang="de-DE"/>
              <a:pPr>
                <a:defRPr/>
              </a:pPr>
              <a:t>10.04.2024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747498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429" y="6747498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3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7E45E9B-A682-4F06-A841-B74638129A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9480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6429" y="1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3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FF1E207-9F36-426B-8799-64DAD67A3ED1}" type="datetimeFigureOut">
              <a:rPr lang="de-DE"/>
              <a:pPr>
                <a:defRPr/>
              </a:pPr>
              <a:t>10.04.2024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92463" y="530225"/>
            <a:ext cx="3849687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374884"/>
            <a:ext cx="8187690" cy="3196602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747498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6429" y="6747498"/>
            <a:ext cx="4435797" cy="355431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300" smtClean="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D994E10-7155-4806-A7B6-60650F4150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7089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65539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de-DE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04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69635" name="Fußzeilenplatzhalt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de-DE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7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d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1002A"/>
          </a:solidFill>
          <a:ln>
            <a:solidFill>
              <a:srgbClr val="9E0D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Bild 4" descr="JGU-Logo_weis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494088" y="1981200"/>
            <a:ext cx="2921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5" descr="Schriftzug_weis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494088" y="5816600"/>
            <a:ext cx="2943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23. April 2013|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Bild 6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1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2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3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36575" y="3009900"/>
            <a:ext cx="8313810" cy="2933700"/>
          </a:xfrm>
        </p:spPr>
        <p:txBody>
          <a:bodyPr/>
          <a:lstStyle>
            <a:lvl1pPr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36575" y="2298700"/>
            <a:ext cx="8313810" cy="477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06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fld id="{6EF44393-901E-4D46-8DD6-CA5FFBD02294}" type="datetime4">
              <a:rPr lang="de-DE" sz="1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pPr>
                <a:spcBef>
                  <a:spcPct val="20000"/>
                </a:spcBef>
                <a:buFont typeface="Arial" charset="0"/>
                <a:buNone/>
                <a:defRPr/>
              </a:pPr>
              <a:t>10. April 2024</a:t>
            </a:fld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Bild 6" descr="JG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0" y="4343400"/>
            <a:ext cx="4572000" cy="8382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01625" y="4454525"/>
            <a:ext cx="4017963" cy="595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52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fld id="{8C1BD67F-7A28-4B9C-9C21-1FDAA41A3C32}" type="datetime4">
              <a:rPr lang="de-DE" sz="1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pPr>
                <a:spcBef>
                  <a:spcPct val="20000"/>
                </a:spcBef>
                <a:buFont typeface="Arial" charset="0"/>
                <a:buNone/>
                <a:defRPr/>
              </a:pPr>
              <a:t>10. April 2024</a:t>
            </a:fld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09600"/>
            <a:ext cx="9294813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JU_Logo_o_Uni_50x50mm_30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7172325" cy="4741862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10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fld id="{EFC45E04-8AD6-4E14-B202-D74FC2F69F91}" type="datetime4">
              <a:rPr lang="de-DE" sz="1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pPr>
                <a:spcBef>
                  <a:spcPct val="20000"/>
                </a:spcBef>
                <a:buFont typeface="Arial" charset="0"/>
                <a:buNone/>
                <a:defRPr/>
              </a:pPr>
              <a:t>10. April 2024</a:t>
            </a:fld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60960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9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0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60960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08050" y="3347049"/>
            <a:ext cx="7172325" cy="3086100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08050" y="2579688"/>
            <a:ext cx="8997950" cy="585787"/>
          </a:xfrm>
        </p:spPr>
        <p:txBody>
          <a:bodyPr/>
          <a:lstStyle>
            <a:lvl1pPr marL="0" indent="0" algn="l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835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790700" y="-1790700"/>
            <a:ext cx="5181600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Bild 8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0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84200" y="2190900"/>
            <a:ext cx="8178800" cy="1336675"/>
          </a:xfrm>
        </p:spPr>
        <p:txBody>
          <a:bodyPr/>
          <a:lstStyle>
            <a:lvl1pPr marL="0" indent="0" algn="ctr">
              <a:buNone/>
              <a:defRPr sz="4400"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82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>
          <a:xfrm rot="5400000">
            <a:off x="1790699" y="-1798637"/>
            <a:ext cx="5181601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248400"/>
            <a:ext cx="31242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62000" y="3728206"/>
            <a:ext cx="4572000" cy="1700329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 Punkt Schriftgröße, Farbe 20% Schwarz</a:t>
            </a:r>
          </a:p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762000" y="1143699"/>
            <a:ext cx="8001000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62000" y="5428536"/>
            <a:ext cx="3113087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F12C-8F90-438B-A180-C06019EC86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abrunden 3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23. April 2013|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Bild 6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1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12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3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36575" y="3009900"/>
            <a:ext cx="8313810" cy="2933700"/>
          </a:xfrm>
        </p:spPr>
        <p:txBody>
          <a:bodyPr/>
          <a:lstStyle>
            <a:lvl1pPr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536575" y="2298700"/>
            <a:ext cx="8313810" cy="477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fld id="{6EF44393-901E-4D46-8DD6-CA5FFBD02294}" type="datetime4">
              <a:rPr lang="de-DE" sz="1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pPr>
                <a:spcBef>
                  <a:spcPct val="20000"/>
                </a:spcBef>
                <a:buFont typeface="Arial" charset="0"/>
                <a:buNone/>
                <a:defRPr/>
              </a:pPr>
              <a:t>10. April 2024</a:t>
            </a:fld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Bild 6" descr="JG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 userDrawn="1"/>
        </p:nvSpPr>
        <p:spPr>
          <a:xfrm>
            <a:off x="0" y="4343400"/>
            <a:ext cx="4572000" cy="8382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01625" y="4454525"/>
            <a:ext cx="4017963" cy="595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fld id="{8C1BD67F-7A28-4B9C-9C21-1FDAA41A3C32}" type="datetime4">
              <a:rPr lang="de-DE" sz="1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pPr>
                <a:spcBef>
                  <a:spcPct val="20000"/>
                </a:spcBef>
                <a:buFont typeface="Arial" charset="0"/>
                <a:buNone/>
                <a:defRPr/>
              </a:pPr>
              <a:t>10. April 2024</a:t>
            </a:fld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09600"/>
            <a:ext cx="9294813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AJU_Logo_o_Uni_50x50mm_30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7172325" cy="4741862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DE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fld id="{EFC45E04-8AD6-4E14-B202-D74FC2F69F91}" type="datetime4">
              <a:rPr lang="de-DE" sz="100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pPr>
                <a:spcBef>
                  <a:spcPct val="20000"/>
                </a:spcBef>
                <a:buFont typeface="Arial" charset="0"/>
                <a:buNone/>
                <a:defRPr/>
              </a:pPr>
              <a:t>10. April 2024</a:t>
            </a:fld>
            <a:r>
              <a:rPr lang="de-DE" sz="1000" dirty="0">
                <a:solidFill>
                  <a:srgbClr val="404040"/>
                </a:solidFill>
                <a:latin typeface="Arial" charset="0"/>
                <a:ea typeface="ＭＳ Ｐゴシック" pitchFamily="34" charset="-128"/>
                <a:cs typeface="Arial" charset="0"/>
              </a:rPr>
              <a:t> | Johannes Gutenberg-Universität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8" descr="Wissenschaft_pp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221288" y="609600"/>
            <a:ext cx="25320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9" descr="Uni2_RGB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54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0" descr="Uni3_PPT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08263" y="609600"/>
            <a:ext cx="253523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08050" y="3347049"/>
            <a:ext cx="7172325" cy="3086100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908050" y="2579688"/>
            <a:ext cx="8997950" cy="585787"/>
          </a:xfrm>
        </p:spPr>
        <p:txBody>
          <a:bodyPr/>
          <a:lstStyle>
            <a:lvl1pPr marL="0" indent="0" algn="l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790700" y="-1790700"/>
            <a:ext cx="5181600" cy="8763000"/>
          </a:xfrm>
          <a:prstGeom prst="round1Rect">
            <a:avLst>
              <a:gd name="adj" fmla="val 7960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Bild 8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10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84200" y="2190900"/>
            <a:ext cx="8178800" cy="133667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4400">
                <a:latin typeface="Garamond" pitchFamily="18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1002A"/>
          </a:solidFill>
          <a:ln>
            <a:solidFill>
              <a:srgbClr val="9E0D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Bild 4" descr="JGU-Logo_weis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494088" y="1981200"/>
            <a:ext cx="2921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 5" descr="Schriftzug_weis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494088" y="5816600"/>
            <a:ext cx="2943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2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>
          <a:xfrm rot="5400000">
            <a:off x="1790699" y="-1798637"/>
            <a:ext cx="5181601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248400"/>
            <a:ext cx="31242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62000" y="3728206"/>
            <a:ext cx="4572000" cy="1700329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 Punkt Schriftgröße, Farbe 20% Schwarz</a:t>
            </a:r>
          </a:p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762000" y="1143699"/>
            <a:ext cx="8001000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62000" y="5428536"/>
            <a:ext cx="3113087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42C87-11BD-446E-8BC7-8619B759848F}" type="datetime4">
              <a:rPr lang="de-DE" smtClean="0"/>
              <a:pPr>
                <a:defRPr/>
              </a:pPr>
              <a:t>10. April 2024</a:t>
            </a:fld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F12C-8F90-438B-A180-C06019EC86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72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75A35797-0DBC-4FCD-A944-14A11E9690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312608FB-15CB-4646-B346-A33FA2CDC5CC}" type="datetime4">
              <a:rPr lang="de-DE" smtClean="0"/>
              <a:pPr>
                <a:defRPr/>
              </a:pPr>
              <a:t>10. April 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09752797-9133-492F-A57D-67C4B8ABBF89}" type="datetime4">
              <a:rPr lang="de-DE" smtClean="0"/>
              <a:pPr>
                <a:defRPr/>
              </a:pPr>
              <a:t>10. April 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75A35797-0DBC-4FCD-A944-14A11E9690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73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 pitchFamily="-7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k.uni-mainz.de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m.rlp.de/de/service/landespruefungsamt-fuer-juristen/studium/" TargetMode="External"/><Relationship Id="rId2" Type="http://schemas.openxmlformats.org/officeDocument/2006/relationships/hyperlink" Target="https://www.dfh-ufa.org/app/uploads/2018/06/dfh_mobilitaetsbeihilfe_praktikum_2018_D.pdf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dfjw.org/" TargetMode="External"/><Relationship Id="rId7" Type="http://schemas.openxmlformats.org/officeDocument/2006/relationships/hyperlink" Target="http://www.jura.uni-mainz.de/erb/Dateien/Info_Peregrinus-Stiftung.pdf" TargetMode="External"/><Relationship Id="rId2" Type="http://schemas.openxmlformats.org/officeDocument/2006/relationships/hyperlink" Target="https://www.dfh-ufa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ternational.uni-mainz.de/erasmus/" TargetMode="External"/><Relationship Id="rId5" Type="http://schemas.openxmlformats.org/officeDocument/2006/relationships/hyperlink" Target="https://www.eu-servicepoint.de/" TargetMode="External"/><Relationship Id="rId4" Type="http://schemas.openxmlformats.org/officeDocument/2006/relationships/hyperlink" Target="https://www.dfj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uslandsbuero.jura.uni-mainz.de/files/2018/11/Infoblatt_Antrag_auf_Zulassung_zur_Bachelorpruefung.pdf" TargetMode="External"/><Relationship Id="rId2" Type="http://schemas.openxmlformats.org/officeDocument/2006/relationships/hyperlink" Target="https://auslandsbuero.jura.uni-mainz.de/files/2018/11/Antrag_auf_Zulassung_zur_Bachelorpruefung2018.pdf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jogustine.uni-mainz.de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jogustine.uni-mainz.de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ium.uni-mainz.de/files/2012/03/Fachsemestereinstufung_2015_06_10.pdf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ienbuero.rewi.uni-mainz.de/jura/einfuehrungsveranstaltung-studienverlauf/" TargetMode="External"/><Relationship Id="rId3" Type="http://schemas.openxmlformats.org/officeDocument/2006/relationships/hyperlink" Target="https://auslandsbuero.jura.uni-mainz.de/aktuell/" TargetMode="External"/><Relationship Id="rId7" Type="http://schemas.openxmlformats.org/officeDocument/2006/relationships/hyperlink" Target="https://studienbuero.rewi.uni-mainz.de/jura/" TargetMode="External"/><Relationship Id="rId2" Type="http://schemas.openxmlformats.org/officeDocument/2006/relationships/hyperlink" Target="http://www.auslandsbuero.jura.uni-mainz.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ia-mainz.de/" TargetMode="External"/><Relationship Id="rId5" Type="http://schemas.openxmlformats.org/officeDocument/2006/relationships/hyperlink" Target="https://auslandsbuero.jura.uni-mainz.de/download/" TargetMode="External"/><Relationship Id="rId4" Type="http://schemas.openxmlformats.org/officeDocument/2006/relationships/hyperlink" Target="https://auslandsbuero.jura.uni-mainz.de/outgoing/dijon/" TargetMode="External"/><Relationship Id="rId9" Type="http://schemas.openxmlformats.org/officeDocument/2006/relationships/hyperlink" Target="https://www.dfh-ufa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lebrecht@uni-mainz.de" TargetMode="External"/><Relationship Id="rId2" Type="http://schemas.openxmlformats.org/officeDocument/2006/relationships/hyperlink" Target="mailto:droit@uni-mainz.d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tudienbuero-jura@uni-mainz.d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84200" y="1691640"/>
            <a:ext cx="8093456" cy="2203704"/>
          </a:xfrm>
        </p:spPr>
        <p:txBody>
          <a:bodyPr/>
          <a:lstStyle/>
          <a:p>
            <a:r>
              <a:rPr lang="de-DE" sz="3200" b="1" dirty="0">
                <a:solidFill>
                  <a:srgbClr val="C1092D"/>
                </a:solidFill>
              </a:rPr>
              <a:t>Bachelor </a:t>
            </a:r>
            <a:r>
              <a:rPr lang="de-DE" sz="3200" b="1" dirty="0" err="1">
                <a:solidFill>
                  <a:srgbClr val="C1092D"/>
                </a:solidFill>
              </a:rPr>
              <a:t>of</a:t>
            </a:r>
            <a:r>
              <a:rPr lang="de-DE" sz="3200" b="1" dirty="0">
                <a:solidFill>
                  <a:srgbClr val="C1092D"/>
                </a:solidFill>
              </a:rPr>
              <a:t> Laws (LL.B.)</a:t>
            </a:r>
          </a:p>
          <a:p>
            <a:r>
              <a:rPr lang="de-DE" sz="3200" b="1" dirty="0">
                <a:solidFill>
                  <a:srgbClr val="C1092D"/>
                </a:solidFill>
              </a:rPr>
              <a:t>Deutsches und Französisches Recht</a:t>
            </a:r>
            <a:endParaRPr lang="de-DE" sz="3200" b="1" dirty="0">
              <a:solidFill>
                <a:srgbClr val="C1092D"/>
              </a:solidFill>
              <a:latin typeface="Garamond" pitchFamily="-72" charset="0"/>
              <a:ea typeface="ＭＳ Ｐゴシック" pitchFamily="-72" charset="-128"/>
            </a:endParaRPr>
          </a:p>
          <a:p>
            <a:pPr>
              <a:lnSpc>
                <a:spcPct val="90000"/>
              </a:lnSpc>
            </a:pPr>
            <a:r>
              <a:rPr lang="de-DE" sz="3200" b="1" dirty="0">
                <a:solidFill>
                  <a:srgbClr val="C1092D"/>
                </a:solidFill>
                <a:latin typeface="Garamond" pitchFamily="-72" charset="0"/>
                <a:ea typeface="ＭＳ Ｐゴシック" pitchFamily="-72" charset="-128"/>
              </a:rPr>
              <a:t>Einführungsveranstaltung</a:t>
            </a:r>
          </a:p>
          <a:p>
            <a:pPr>
              <a:lnSpc>
                <a:spcPct val="90000"/>
              </a:lnSpc>
            </a:pPr>
            <a:r>
              <a:rPr lang="de-DE" sz="2800" b="1" dirty="0" err="1">
                <a:solidFill>
                  <a:srgbClr val="C1092D"/>
                </a:solidFill>
                <a:latin typeface="Garamond" pitchFamily="-72" charset="0"/>
                <a:ea typeface="ＭＳ Ｐゴシック" pitchFamily="-72" charset="-128"/>
              </a:rPr>
              <a:t>SoSe</a:t>
            </a:r>
            <a:r>
              <a:rPr lang="de-DE" sz="2800" b="1" dirty="0">
                <a:solidFill>
                  <a:srgbClr val="C1092D"/>
                </a:solidFill>
                <a:latin typeface="Garamond" pitchFamily="-72" charset="0"/>
                <a:ea typeface="ＭＳ Ｐゴシック" pitchFamily="-72" charset="-128"/>
              </a:rPr>
              <a:t> 2024</a:t>
            </a:r>
            <a:br>
              <a:rPr lang="de-DE" sz="2800" dirty="0">
                <a:latin typeface="Garamond" pitchFamily="-72" charset="0"/>
                <a:ea typeface="ＭＳ Ｐゴシック" pitchFamily="-72" charset="-128"/>
              </a:rPr>
            </a:br>
            <a:endParaRPr lang="de-DE" sz="4000" dirty="0">
              <a:latin typeface="Garamond" pitchFamily="-72" charset="0"/>
              <a:ea typeface="ＭＳ Ｐゴシック" pitchFamily="-72" charset="-128"/>
            </a:endParaRPr>
          </a:p>
        </p:txBody>
      </p:sp>
      <p:pic>
        <p:nvPicPr>
          <p:cNvPr id="63490" name="Picture 10" descr="AJU_Logo_o_Uni_50x50mm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25" y="56356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594788" cy="474186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Juristische Arbeitsgemeinschaften (AGs, 1.-4. Semester):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Zum Lernen und Üben der methodisch korrekten Falllösung im Gutachtenstil.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Werden begleitend zu den Vorlesungen der ersten Semester angeboten.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Teilnahme freiwillig, aber dringend empfohlen!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Grundlagenvorlesungen (1./2. Semester):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2 Grundlagenklausuren („Scheine“) sind Pflicht im Examensstudiengang.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3 Grundlagenvorlesungen bilden das Wahlpflichtmodul 2.1 im Masterstudiengang IPR: Rechtsphilosophie, Privatrechts- und Verfassungsgeschichte der Neuzeit.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Wer später im Doppelstudium Erste Prüfung bzw. im Studiengang mit Dijon studieren will, sollte die Grundlagenscheine am Anfang des Studiums erwerben.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prstClr val="black"/>
                </a:solidFill>
              </a:rPr>
              <a:t>Deutsch-französischer</a:t>
            </a:r>
            <a:r>
              <a:rPr lang="de-DE" b="1" dirty="0">
                <a:solidFill>
                  <a:prstClr val="black"/>
                </a:solidFill>
              </a:rPr>
              <a:t> Tandemkurs (nur im </a:t>
            </a:r>
            <a:r>
              <a:rPr lang="de-DE" b="1" dirty="0" err="1">
                <a:solidFill>
                  <a:prstClr val="black"/>
                </a:solidFill>
              </a:rPr>
              <a:t>WiSe</a:t>
            </a:r>
            <a:r>
              <a:rPr lang="de-DE" b="1" dirty="0">
                <a:solidFill>
                  <a:prstClr val="black"/>
                </a:solidFill>
              </a:rPr>
              <a:t>):</a:t>
            </a:r>
            <a:br>
              <a:rPr lang="de-DE" b="1" dirty="0">
                <a:solidFill>
                  <a:prstClr val="black"/>
                </a:solidFill>
              </a:rPr>
            </a:br>
            <a:r>
              <a:rPr lang="de-DE" sz="1600" dirty="0"/>
              <a:t>Man hilft sich in einem Zwei-Personen-Team (= Tandem) gegenseitig beim Lernen der jeweiligen Fremdsprache, methodisch angeleitet durch den Leiter des Tandemkurses.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</a:rPr>
              <a:t>Französischkurse im Internationalen Studien- und Sprachenkolleg (ISSK): </a:t>
            </a:r>
            <a:r>
              <a:rPr lang="de-DE" sz="1600" dirty="0">
                <a:solidFill>
                  <a:prstClr val="black"/>
                </a:solidFill>
              </a:rPr>
              <a:t>Kurse auf unterschiedlichen Niveaus. Einstufungstest immer in der Woche vor VL-Beginn. Mehr Informationen: </a:t>
            </a:r>
            <a:r>
              <a:rPr lang="de-DE" sz="1600" dirty="0">
                <a:solidFill>
                  <a:prstClr val="black"/>
                </a:solidFill>
                <a:hlinkClick r:id="rId2"/>
              </a:rPr>
              <a:t>www.issk.uni-mainz.de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110156" cy="657570"/>
          </a:xfrm>
        </p:spPr>
        <p:txBody>
          <a:bodyPr/>
          <a:lstStyle/>
          <a:p>
            <a:r>
              <a:rPr lang="de-DE" dirty="0"/>
              <a:t>2.4 Studium in Deutschland: Fakultative Kurse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83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02511" y="1846536"/>
            <a:ext cx="8588377" cy="429061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Praktika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„praktische Studienzeiten“):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Frankreich und auch im frankophonen Ausland möglich</a:t>
            </a:r>
            <a:b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►  Regelungen im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Merkblatt der Deutsch-Französischen Hochschule (DFH):</a:t>
            </a:r>
          </a:p>
          <a:p>
            <a:pPr marL="284400" lvl="0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https://www.dfh-ufa.org/app/uploads/2018/06/dfh_mobilitaetsbeihilfe_praktikum_2018_D.pdf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fachjuristisches Praktikum unter Jurist/in als Leiter/in (z.B. Kanzlei) </a:t>
            </a:r>
            <a:b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Regelungen im Merkblatt des Landesprüfungsamts für Juristen: </a:t>
            </a:r>
            <a:b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https://jm.rlp.de/de/service/landespruefungsamt-fuer-juristen/studium/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Studium: </a:t>
            </a:r>
            <a:b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der Partneruniversität „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Bourgogne“ Dijon</a:t>
            </a:r>
          </a:p>
          <a:p>
            <a:pPr lvl="0"/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700" dirty="0">
              <a:solidFill>
                <a:prstClr val="black"/>
              </a:solidFill>
              <a:latin typeface="Garamond" pitchFamily="18" charset="0"/>
            </a:endParaRP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311324" cy="65757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3.1 Praktika und Studium in Frankreich: Orte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9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02511" y="2148288"/>
            <a:ext cx="7172325" cy="4290611"/>
          </a:xfrm>
        </p:spPr>
        <p:txBody>
          <a:bodyPr/>
          <a:lstStyle/>
          <a:p>
            <a:pPr lvl="0"/>
            <a:endParaRPr lang="de-DE" sz="1700" dirty="0">
              <a:solidFill>
                <a:prstClr val="black"/>
              </a:solidFill>
              <a:latin typeface="Garamond" pitchFamily="18" charset="0"/>
            </a:endParaRP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311324" cy="65757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3.1 Praktika: Dauer und Zeitpunkt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0403"/>
              </p:ext>
            </p:extLst>
          </p:nvPr>
        </p:nvGraphicFramePr>
        <p:xfrm>
          <a:off x="919480" y="1746504"/>
          <a:ext cx="8389112" cy="4297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88512">
                  <a:extLst>
                    <a:ext uri="{9D8B030D-6E8A-4147-A177-3AD203B41FA5}">
                      <a16:colId xmlns:a16="http://schemas.microsoft.com/office/drawing/2014/main" val="380847714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844766964"/>
                    </a:ext>
                  </a:extLst>
                </a:gridCol>
              </a:tblGrid>
              <a:tr h="398249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Integrierter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Studiengang insgesamt: 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Aufteilung: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91863"/>
                  </a:ext>
                </a:extLst>
              </a:tr>
              <a:tr h="1174670">
                <a:tc rowSpan="2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Wochen</a:t>
                      </a:r>
                    </a:p>
                    <a:p>
                      <a:r>
                        <a:rPr lang="de-D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Dauer der Pflichtpraktika im Examensstudiengang </a:t>
                      </a:r>
                      <a:b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vollständige Anerkennung durch das Landesprüfungsamt für Juristen bei Einhaltung von dessen Vorgaben (siehe Merkblatt)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in der vorlesungsfreien Zeit zu erbringen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Aufteilung in Stationen von mind. 3 Wochen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Wochen</a:t>
                      </a:r>
                      <a:r>
                        <a:rPr lang="de-D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als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LL.B.-Modul 16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Müssen </a:t>
                      </a:r>
                      <a:r>
                        <a:rPr lang="de-DE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Antritt des Auslandstudiums erbracht sein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Praktikumsbericht und Bescheinigung der Praktikumsstelle als Nachweis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76636"/>
                  </a:ext>
                </a:extLst>
              </a:tr>
              <a:tr h="2106508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Wochen</a:t>
                      </a:r>
                      <a:endParaRPr lang="de-DE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Flexibel,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oft nach 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Auslandsstudium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Praktikumsbericht und Bescheinigung der Praktikumsstelle als Nachweis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Werden als Modul 3 im Master IPR anerkannt ►Modulprüfung: Praktikumsbericht und Präsentation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439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307387" cy="4383722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Das </a:t>
            </a: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4. Jahr des LL.B. = Master 1 in Dijon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b="1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Studium unter einheimischen Prüfungsbedingungen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Fachliche Spezialisierung: </a:t>
            </a:r>
          </a:p>
          <a:p>
            <a:pPr marL="64611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Integrierter Studiengang Mainz-Dijon: </a:t>
            </a:r>
            <a:br>
              <a:rPr lang="de-DE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Master 1 „</a:t>
            </a:r>
            <a:r>
              <a:rPr lang="de-DE" sz="1600" dirty="0" err="1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Juriste</a:t>
            </a:r>
            <a:r>
              <a:rPr lang="de-DE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franco-</a:t>
            </a:r>
            <a:r>
              <a:rPr lang="de-DE" sz="1600" dirty="0" err="1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allemand</a:t>
            </a:r>
            <a:r>
              <a:rPr lang="de-DE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. </a:t>
            </a:r>
            <a:r>
              <a:rPr lang="fr-FR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Droit international privé / Droit du commerce 	international et européen</a:t>
            </a:r>
            <a:r>
              <a:rPr lang="de-DE" altLang="ja-JP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“</a:t>
            </a:r>
            <a:r>
              <a:rPr lang="fr-FR" sz="16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</a:t>
            </a:r>
          </a:p>
          <a:p>
            <a:pPr marL="64611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Anmeldung im Auslandsbüro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mit Stipendienbewerbung im Wintersemester vor dem Auslandsjahr </a:t>
            </a:r>
            <a:endParaRPr lang="de-DE" sz="2000" dirty="0">
              <a:latin typeface="Arial" pitchFamily="-72" charset="0"/>
              <a:ea typeface="ＭＳ Ｐゴシック" pitchFamily="-72" charset="-128"/>
            </a:endParaRPr>
          </a:p>
        </p:txBody>
      </p:sp>
      <p:sp>
        <p:nvSpPr>
          <p:cNvPr id="7373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8503348" cy="65722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3.2 Studium in Frankreich (4. Jahr): Master 1</a:t>
            </a:r>
          </a:p>
        </p:txBody>
      </p:sp>
      <p:pic>
        <p:nvPicPr>
          <p:cNvPr id="73732" name="Picture 10" descr="AJU_Logo_o_Uni_50x50mm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7771828" cy="4741862"/>
          </a:xfrm>
        </p:spPr>
        <p:txBody>
          <a:bodyPr/>
          <a:lstStyle/>
          <a:p>
            <a:pPr marL="285750" indent="-285750">
              <a:buFont typeface="Arial" pitchFamily="-72" charset="0"/>
              <a:buChar char="•"/>
            </a:pP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Praktika:</a:t>
            </a:r>
          </a:p>
          <a:p>
            <a:pPr marL="646113" lvl="1" indent="-285750">
              <a:buFont typeface="Arial" pitchFamily="-72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Deutsch-Französische Hochschule (DFH): </a:t>
            </a:r>
            <a:r>
              <a:rPr lang="de-DE" dirty="0">
                <a:hlinkClick r:id="rId2"/>
              </a:rPr>
              <a:t>https://www.dfh-ufa.org/</a:t>
            </a:r>
            <a:endParaRPr lang="de-DE" dirty="0"/>
          </a:p>
          <a:p>
            <a:pPr lvl="1" indent="0">
              <a:buNone/>
            </a:pPr>
            <a:r>
              <a:rPr lang="de-DE" dirty="0"/>
              <a:t>		</a:t>
            </a:r>
            <a:r>
              <a:rPr lang="de-DE" sz="1600" dirty="0"/>
              <a:t>(nur bei Studienort – Dijon)</a:t>
            </a:r>
          </a:p>
          <a:p>
            <a:pPr marL="646113" lvl="1" indent="-285750">
              <a:buFont typeface="Arial" pitchFamily="-72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Deutsch-Französisches Jugendwerk (DFJW):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3"/>
              </a:rPr>
              <a:t>https://www.dfjw.org/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</a:t>
            </a:r>
          </a:p>
          <a:p>
            <a:pPr marL="646113" lvl="1" indent="-285750">
              <a:buFont typeface="Arial" pitchFamily="-72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Deutsch-Französische Juristenvereinigung: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4"/>
              </a:rPr>
              <a:t>https://www.dfj.org/</a:t>
            </a: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646113" lvl="1" indent="-285750">
              <a:buFont typeface="Arial" pitchFamily="-72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Erasmus+ über EU-Service-Point: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5"/>
              </a:rPr>
              <a:t>https://www.eu-servicepoint.de/</a:t>
            </a: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Auslandsstudium: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DFH: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Kombination mit ERASMUS+ möglich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Bei Studienabbruch muss Stipendium zurückgezahlt werden!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Erasmus+ (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6"/>
              </a:rPr>
              <a:t>https://www.international.uni-mainz.de/erasmus/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Bei Studienabbruch muss Stipendium zurückgezahlt werden!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Peregrinus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-Stiftung (nur wenige Stipendien):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7"/>
              </a:rPr>
              <a:t>http://www.jura.uni-mainz.de/erb/Dateien/Info_Peregrinus-Stiftung.pdf</a:t>
            </a: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</p:txBody>
      </p:sp>
      <p:sp>
        <p:nvSpPr>
          <p:cNvPr id="76802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7451725" cy="65722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3.3 Stipendien für die Auslandsaufenthalte</a:t>
            </a:r>
          </a:p>
        </p:txBody>
      </p:sp>
      <p:sp>
        <p:nvSpPr>
          <p:cNvPr id="7680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6804" name="Picture 10" descr="AJU_Logo_o_Uni_50x50mm_3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In der Regel nach dem Studium in Frankreich sowie den Praktika und vor dem weiteren Studium in Mainz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5 Wochen Bearbeitungszeit, 20-30 Seiten Umfang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In deutscher oder französischer Sprache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Thema in jedem Rechtsgebiet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Anmeldung im Frankreichbüro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</p:txBody>
      </p:sp>
      <p:sp>
        <p:nvSpPr>
          <p:cNvPr id="7475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7451725" cy="65722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4. Abschluss des Bachelors: Bachelorarbeit</a:t>
            </a:r>
          </a:p>
        </p:txBody>
      </p:sp>
      <p:pic>
        <p:nvPicPr>
          <p:cNvPr id="74756" name="Picture 10" descr="AJU_Logo_o_Uni_50x50mm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714500"/>
            <a:ext cx="7172325" cy="4513263"/>
          </a:xfrm>
        </p:spPr>
        <p:txBody>
          <a:bodyPr/>
          <a:lstStyle/>
          <a:p>
            <a:endParaRPr lang="de-DE" dirty="0">
              <a:latin typeface="Garamond" panose="02020404030301010803" pitchFamily="18" charset="0"/>
              <a:cs typeface="Arial"/>
            </a:endParaRPr>
          </a:p>
        </p:txBody>
      </p:sp>
      <p:sp>
        <p:nvSpPr>
          <p:cNvPr id="75778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7451725" cy="65722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5. Ausblick: Nach dem Bachelor</a:t>
            </a:r>
          </a:p>
        </p:txBody>
      </p:sp>
      <p:pic>
        <p:nvPicPr>
          <p:cNvPr id="75780" name="Picture 10" descr="AJU_Logo_o_Uni_50x50mm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03479"/>
              </p:ext>
            </p:extLst>
          </p:nvPr>
        </p:nvGraphicFramePr>
        <p:xfrm>
          <a:off x="1659467" y="1714500"/>
          <a:ext cx="5130800" cy="48473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2178537314"/>
                    </a:ext>
                  </a:extLst>
                </a:gridCol>
              </a:tblGrid>
              <a:tr h="1006874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Integrierter</a:t>
                      </a:r>
                      <a:r>
                        <a:rPr lang="de-D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Studiengang Mainz-Dijon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75543"/>
                  </a:ext>
                </a:extLst>
              </a:tr>
              <a:tr h="5833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Obligatorisch:</a:t>
                      </a:r>
                      <a:r>
                        <a:rPr lang="de-D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IPR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(1-2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Semester: 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Masterstudium, Masterarbeit und mündliche Abschlussprüfung)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93051"/>
                  </a:ext>
                </a:extLst>
              </a:tr>
              <a:tr h="5833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Vorbereitung auf die </a:t>
                      </a: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 juristische</a:t>
                      </a:r>
                      <a:r>
                        <a:rPr lang="de-D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103259"/>
                  </a:ext>
                </a:extLst>
              </a:tr>
              <a:tr h="583347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Schwerpunkt Französisches Recht:</a:t>
                      </a:r>
                      <a:r>
                        <a:rPr lang="de-DE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in den Integrierten Studiengängen des Fachbereichs </a:t>
                      </a:r>
                    </a:p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erbrachten Master-Abschlüsse werden auf Antrag als Schwerpunkt-studium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Schwerpunktprüfung 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die Erste Prüfung anerkannt.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7988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C8E44F-9BC1-4981-9F2F-B2B58058C71F}"/>
              </a:ext>
            </a:extLst>
          </p:cNvPr>
          <p:cNvSpPr/>
          <p:nvPr/>
        </p:nvSpPr>
        <p:spPr>
          <a:xfrm>
            <a:off x="814388" y="3627620"/>
            <a:ext cx="3607710" cy="657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14388" y="1296269"/>
            <a:ext cx="8165020" cy="4741862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de-DE" sz="2400" dirty="0"/>
              <a:t>Der Studienverlauf </a:t>
            </a:r>
          </a:p>
          <a:p>
            <a:pPr marL="817563" lvl="1" indent="-457200">
              <a:buFont typeface="+mj-lt"/>
              <a:buAutoNum type="arabicPeriod"/>
            </a:pPr>
            <a:r>
              <a:rPr lang="de-DE" sz="2200" dirty="0"/>
              <a:t>Studienvarianten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Studium in Deutschland (1.-3. Jahr)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Praktika und Studium in Frankreich (4. Jahr)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Abschluss des Bachelors: Bachelorarbeit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Ausblick</a:t>
            </a:r>
          </a:p>
          <a:p>
            <a:pPr marL="400050" indent="-400050">
              <a:buAutoNum type="romanUcPeriod"/>
            </a:pPr>
            <a:r>
              <a:rPr lang="de-DE" sz="2400" dirty="0"/>
              <a:t>Der Studienbeginn</a:t>
            </a:r>
          </a:p>
          <a:p>
            <a:pPr marL="817563" lvl="1" indent="-457200">
              <a:buFont typeface="+mj-lt"/>
              <a:buAutoNum type="arabicPeriod"/>
            </a:pPr>
            <a:r>
              <a:rPr lang="de-DE" sz="2200" dirty="0"/>
              <a:t>Zulassung zur Bachelorprüfung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Anmeldung zu Modulen und Lehrveranstaltungen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Aufnahme des Doppelstudiums LL.B. und Erste Prüfung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Einschreibung bei der DFH</a:t>
            </a:r>
          </a:p>
          <a:p>
            <a:pPr marL="400050" indent="-400050">
              <a:buAutoNum type="romanUcPeriod"/>
            </a:pPr>
            <a:r>
              <a:rPr lang="de-DE" sz="2400" dirty="0"/>
              <a:t>Wichtige Termine, Links und Kontaktdaten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14388" y="638699"/>
            <a:ext cx="7451725" cy="65757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LL.B.: Einführungsveranstaltung</a:t>
            </a:r>
          </a:p>
        </p:txBody>
      </p:sp>
    </p:spTree>
    <p:extLst>
      <p:ext uri="{BB962C8B-B14F-4D97-AF65-F5344CB8AC3E}">
        <p14:creationId xmlns:p14="http://schemas.microsoft.com/office/powerpoint/2010/main" val="338179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695372" cy="43471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Konzept des Bachelorstudiengangs: </a:t>
            </a:r>
          </a:p>
          <a:p>
            <a:pPr marL="176213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 Bachelorprüfung = Summe aller Prüfungen im Studium.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Zulassung zur Bachelorprüfung ist einmal zu Anfang des Studiums erforderlich, um die Teil-Prüfungen im Studium ablegen dürfen. </a:t>
            </a:r>
          </a:p>
          <a:p>
            <a:pPr marL="176213" lvl="1" indent="0" algn="ctr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► Nur mit einem fristgerechten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Antrag auf Zulassung </a:t>
            </a:r>
            <a:b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dürfen später Prüfungen abgelegt werden!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Antrag ist bis zum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Montag, den 27. Mai 2024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Frankreichbüro Jura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einzureichen.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Link zum Antragsformular: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https://auslandsbuero.jura.uni-mainz.de/files/2018/11/Antrag_auf_Zulassung_zur_Bachelorpruefung2018.pdf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Link zum Infoblatt zum Antrag: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hlinkClick r:id="rId3"/>
              </a:rPr>
              <a:t>https://auslandsbuero.jura.uni-mainz.de/files/2018/11/Infoblatt_Antrag_auf_Zulassung_zur_Bachelorpruefung.pdf</a:t>
            </a:r>
            <a:endParaRPr lang="de-DE" sz="1600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1. Zulassung zur Bachelorprüfung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87240" y="1911096"/>
            <a:ext cx="8238472" cy="4178808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Anmeldefristen in JOGU-StINe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das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2024: </a:t>
            </a:r>
          </a:p>
          <a:p>
            <a:pPr algn="l"/>
            <a:endParaRPr lang="de-DE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de-DE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Zweite Anmeldephase</a:t>
            </a:r>
          </a:p>
          <a:p>
            <a:pPr algn="l"/>
            <a:r>
              <a:rPr lang="de-DE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(insbesondere für Erstsemester, Fach- und Hochschulwechsler*innen)</a:t>
            </a:r>
          </a:p>
          <a:p>
            <a:pPr algn="l"/>
            <a:r>
              <a:rPr lang="de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Mo, 08.04.2024, 13 Uhr – Do, 11.04.2024, 13 Uhr</a:t>
            </a:r>
          </a:p>
          <a:p>
            <a:pPr algn="l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de-DE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Dritte Anmeldephase (Restplatzvergabe)</a:t>
            </a:r>
          </a:p>
          <a:p>
            <a:pPr algn="l"/>
            <a:r>
              <a:rPr lang="de-D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Mo, 15.04.2024, 13 Uhr – Fr, 19.04.2024, 21 Uhr</a:t>
            </a:r>
            <a:r>
              <a:rPr lang="de-DE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603932" cy="788864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2. Anmeldung zu Modulen und Lehrveranstaltungen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4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14388" y="1296269"/>
            <a:ext cx="8165020" cy="4741862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de-DE" sz="2400" dirty="0"/>
              <a:t>Der Studienverlauf </a:t>
            </a:r>
          </a:p>
          <a:p>
            <a:pPr marL="817563" lvl="1" indent="-457200">
              <a:buFont typeface="+mj-lt"/>
              <a:buAutoNum type="arabicPeriod"/>
            </a:pPr>
            <a:r>
              <a:rPr lang="de-DE" sz="2200" dirty="0"/>
              <a:t>Studienvarianten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Studium in Deutschland (1.-3. Jahr)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Praktika und Studium in Frankreich (4. Jahr)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Abschluss des Bachelors: Bachelorarbeit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Ausblick</a:t>
            </a:r>
          </a:p>
          <a:p>
            <a:pPr marL="400050" indent="-400050">
              <a:buAutoNum type="romanUcPeriod"/>
            </a:pPr>
            <a:r>
              <a:rPr lang="de-DE" sz="2400" dirty="0"/>
              <a:t>Der Studienbeginn</a:t>
            </a:r>
          </a:p>
          <a:p>
            <a:pPr marL="817563" lvl="1" indent="-457200">
              <a:buFont typeface="+mj-lt"/>
              <a:buAutoNum type="arabicPeriod"/>
            </a:pPr>
            <a:r>
              <a:rPr lang="de-DE" sz="2200" dirty="0"/>
              <a:t>Zulassung zur Bachelorprüfung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Anmeldung zu Modulen und Lehrveranstaltungen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Aufnahme des Doppelstudiums LL.B. und Erste Prüfung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Einschreibung bei der DFH</a:t>
            </a:r>
          </a:p>
          <a:p>
            <a:pPr marL="400050" indent="-400050">
              <a:buAutoNum type="romanUcPeriod"/>
            </a:pPr>
            <a:r>
              <a:rPr lang="de-DE" sz="2400" dirty="0"/>
              <a:t>Wichtige Termine, Links und Kontaktdaten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14388" y="638699"/>
            <a:ext cx="7451725" cy="65757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LL.B.: Einführungsveranstaltung</a:t>
            </a:r>
          </a:p>
        </p:txBody>
      </p:sp>
    </p:spTree>
    <p:extLst>
      <p:ext uri="{BB962C8B-B14F-4D97-AF65-F5344CB8AC3E}">
        <p14:creationId xmlns:p14="http://schemas.microsoft.com/office/powerpoint/2010/main" val="275813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latin typeface="Garamond" panose="02020404030301010803" pitchFamily="18" charset="0"/>
              </a:rPr>
              <a:t>Europäische Rechtsgeschichte </a:t>
            </a:r>
          </a:p>
          <a:p>
            <a:r>
              <a:rPr lang="de-DE" dirty="0">
                <a:latin typeface="Garamond" panose="02020404030301010803" pitchFamily="18" charset="0"/>
              </a:rPr>
              <a:t>Verfassungsgeschichte der Neuzeit (kann im Master IPR anerkannt werden)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 = Nicht Pflicht im  LL.B., aber empfohlen. 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1"/>
                </a:solidFill>
              </a:rPr>
              <a:t>*</a:t>
            </a: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= </a:t>
            </a:r>
            <a:r>
              <a:rPr lang="de-DE" i="1" dirty="0">
                <a:solidFill>
                  <a:schemeClr val="accent1"/>
                </a:solidFill>
              </a:rPr>
              <a:t>K</a:t>
            </a:r>
            <a:r>
              <a:rPr lang="de-DE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im Master IPR anerkannt werden.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785003"/>
            <a:ext cx="8146732" cy="793632"/>
          </a:xfrm>
        </p:spPr>
        <p:txBody>
          <a:bodyPr/>
          <a:lstStyle/>
          <a:p>
            <a:pPr lvl="0"/>
            <a:r>
              <a:rPr lang="de-DE" sz="3000" dirty="0">
                <a:solidFill>
                  <a:srgbClr val="C00000"/>
                </a:solidFill>
              </a:rPr>
              <a:t>2.2 Studienempfehlung für das 1. Semester im LL.B.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 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08543"/>
              </p:ext>
            </p:extLst>
          </p:nvPr>
        </p:nvGraphicFramePr>
        <p:xfrm>
          <a:off x="814387" y="1697040"/>
          <a:ext cx="8603933" cy="4014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10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baseline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0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aseline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6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aseline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0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96745"/>
              </p:ext>
            </p:extLst>
          </p:nvPr>
        </p:nvGraphicFramePr>
        <p:xfrm>
          <a:off x="814388" y="1644546"/>
          <a:ext cx="8448484" cy="3931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60597">
                  <a:extLst>
                    <a:ext uri="{9D8B030D-6E8A-4147-A177-3AD203B41FA5}">
                      <a16:colId xmlns:a16="http://schemas.microsoft.com/office/drawing/2014/main" val="1405088186"/>
                    </a:ext>
                  </a:extLst>
                </a:gridCol>
                <a:gridCol w="6087887">
                  <a:extLst>
                    <a:ext uri="{9D8B030D-6E8A-4147-A177-3AD203B41FA5}">
                      <a16:colId xmlns:a16="http://schemas.microsoft.com/office/drawing/2014/main" val="3505680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Modul1:</a:t>
                      </a: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Bürgerliches Recht I</a:t>
                      </a:r>
                      <a:endParaRPr lang="de-DE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 Allgemeiner Teil des BGB (BGB</a:t>
                      </a:r>
                      <a:r>
                        <a:rPr lang="de-DE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AT)</a:t>
                      </a:r>
                      <a:endParaRPr lang="de-DE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Arbeitsgemeinschaft</a:t>
                      </a:r>
                      <a:r>
                        <a:rPr lang="de-DE" b="0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zur Vorlesung</a:t>
                      </a:r>
                      <a:r>
                        <a:rPr lang="de-DE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BGB</a:t>
                      </a:r>
                      <a:r>
                        <a:rPr lang="de-DE" b="0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</a:t>
                      </a:r>
                      <a:endParaRPr lang="de-DE" b="0" i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54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5:</a:t>
                      </a:r>
                    </a:p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Recht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Staatsrecht 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 Staatsrecht 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Arbeitsgemeinschaften zur den Vorlesungen Staatsrecht I und Staatsrecht II</a:t>
                      </a:r>
                      <a:endParaRPr lang="de-D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3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13:</a:t>
                      </a:r>
                    </a:p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Einführung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das französische Recht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Übung „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droit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Infofahrt nach Paris/Nantes in den Semesterferien (September/Oktober)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5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Grundlagen-vorlesungen im Examens-studiengang: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Europäische Rechtsgeschichte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Privatrechtsgeschichte</a:t>
                      </a:r>
                      <a:r>
                        <a:rPr lang="de-DE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Neuzeit*</a:t>
                      </a:r>
                      <a:endParaRPr lang="de-DE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Verfassungsgeschichte der Neuzeit*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Juristische</a:t>
                      </a:r>
                      <a:r>
                        <a:rPr lang="de-DE" i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Methodenlehre</a:t>
                      </a:r>
                      <a:endParaRPr lang="de-DE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50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714698"/>
            <a:ext cx="8302180" cy="47242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zur Anmeldemaske: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https://jogustine.uni-mainz.de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Gehen Sie in der Anmeldemaske in den Bachelorstudiengang „Deutsches und Französisches Recht“.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Melden Sie sich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zuerst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gewünschten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LL.B.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zweiten Schritt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melden Sie sich für die gewünschten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LL.B.-Lehrveranstaltungen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Maske melden Sie sich auch für die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Anmeldung für die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Grundlagenvorlesungen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erfolgt über das im Frankreichbüro erhältliche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Anmeldeformular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über JOGU-StINe. Die Anmeldung zur </a:t>
            </a: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Infofahrt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erfolgt über das Auslandsbüro (wird noch veröffentlicht).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zur Vorlesung ≠ Anmeldung zur Prüfung!</a:t>
            </a:r>
            <a:b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jede Klausur (auch in den Grundlagenvorlesungen) müssen Sie sich in JOGU-StINe in der </a:t>
            </a: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Prüfungsanmeldephase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anmelden: </a:t>
            </a:r>
            <a:b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/>
              <a:t>Datum noch nicht bekannt, bitte bei </a:t>
            </a:r>
            <a:r>
              <a:rPr lang="de-DE" sz="1600" b="1" dirty="0" err="1"/>
              <a:t>Jogustine</a:t>
            </a:r>
            <a:r>
              <a:rPr lang="de-DE" sz="1600" b="1" dirty="0"/>
              <a:t> nachlesen!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endParaRPr lang="de-DE" dirty="0">
              <a:latin typeface="Garamond" panose="02020404030301010803" pitchFamily="18" charset="0"/>
            </a:endParaRP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457628" cy="65757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2.3.1 Anmeldung bei Einschreibung </a:t>
            </a:r>
            <a:r>
              <a:rPr lang="de-DE" b="1" dirty="0">
                <a:solidFill>
                  <a:srgbClr val="C00000"/>
                </a:solidFill>
              </a:rPr>
              <a:t>nur</a:t>
            </a:r>
            <a:r>
              <a:rPr lang="de-DE" dirty="0">
                <a:solidFill>
                  <a:srgbClr val="C00000"/>
                </a:solidFill>
              </a:rPr>
              <a:t> im LL.B.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 </a:t>
            </a:r>
            <a:endParaRPr lang="de-DE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9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311324" cy="488664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Link zur Anmeldemaske: </a:t>
            </a:r>
            <a:r>
              <a:rPr lang="de-DE" dirty="0">
                <a:solidFill>
                  <a:prstClr val="black"/>
                </a:solidFill>
                <a:hlinkClick r:id="rId2"/>
              </a:rPr>
              <a:t>https://jogustine.uni-mainz.de</a:t>
            </a:r>
            <a:endParaRPr lang="de-DE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Gehen Sie in der Anmeldemaske in den Examensstudiengang „Rechtswissenschaft“.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Melden Sie sich </a:t>
            </a:r>
            <a:r>
              <a:rPr lang="de-DE" b="1" dirty="0">
                <a:solidFill>
                  <a:prstClr val="black"/>
                </a:solidFill>
              </a:rPr>
              <a:t>zuerst</a:t>
            </a:r>
            <a:r>
              <a:rPr lang="de-DE" dirty="0">
                <a:solidFill>
                  <a:prstClr val="black"/>
                </a:solidFill>
              </a:rPr>
              <a:t> für die gewünschten </a:t>
            </a:r>
            <a:r>
              <a:rPr lang="de-DE" b="1" dirty="0">
                <a:solidFill>
                  <a:prstClr val="black"/>
                </a:solidFill>
              </a:rPr>
              <a:t>Module</a:t>
            </a:r>
            <a:r>
              <a:rPr lang="de-DE" dirty="0">
                <a:solidFill>
                  <a:prstClr val="black"/>
                </a:solidFill>
              </a:rPr>
              <a:t> an.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Im </a:t>
            </a:r>
            <a:r>
              <a:rPr lang="de-DE" b="1" dirty="0">
                <a:solidFill>
                  <a:prstClr val="black"/>
                </a:solidFill>
              </a:rPr>
              <a:t>zweiten Schritt </a:t>
            </a:r>
            <a:r>
              <a:rPr lang="de-DE" dirty="0">
                <a:solidFill>
                  <a:prstClr val="black"/>
                </a:solidFill>
              </a:rPr>
              <a:t>melden Sie sich für die gewünschten </a:t>
            </a:r>
            <a:r>
              <a:rPr lang="de-DE" b="1" dirty="0">
                <a:solidFill>
                  <a:prstClr val="black"/>
                </a:solidFill>
              </a:rPr>
              <a:t>Lehrveranstaltungen</a:t>
            </a:r>
            <a:r>
              <a:rPr lang="de-DE" dirty="0">
                <a:solidFill>
                  <a:prstClr val="black"/>
                </a:solidFill>
              </a:rPr>
              <a:t> an.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Die Anmeldung für die </a:t>
            </a:r>
            <a:r>
              <a:rPr lang="de-DE" b="1" dirty="0">
                <a:solidFill>
                  <a:prstClr val="black"/>
                </a:solidFill>
              </a:rPr>
              <a:t>AGs</a:t>
            </a:r>
            <a:r>
              <a:rPr lang="de-DE" dirty="0">
                <a:solidFill>
                  <a:prstClr val="black"/>
                </a:solidFill>
              </a:rPr>
              <a:t> und die </a:t>
            </a:r>
            <a:r>
              <a:rPr lang="de-DE" b="1" dirty="0">
                <a:solidFill>
                  <a:prstClr val="black"/>
                </a:solidFill>
              </a:rPr>
              <a:t>Grundlagenvorlesungen</a:t>
            </a:r>
            <a:r>
              <a:rPr lang="de-DE" dirty="0">
                <a:solidFill>
                  <a:prstClr val="black"/>
                </a:solidFill>
              </a:rPr>
              <a:t> erfolgt ebenfalls über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JOGU-StINe.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Die Anmeldung für den LL.B.-Kurs „</a:t>
            </a:r>
            <a:r>
              <a:rPr lang="de-DE" dirty="0" err="1">
                <a:solidFill>
                  <a:prstClr val="black"/>
                </a:solidFill>
              </a:rPr>
              <a:t>Introduction</a:t>
            </a:r>
            <a:r>
              <a:rPr lang="de-DE" dirty="0">
                <a:solidFill>
                  <a:prstClr val="black"/>
                </a:solidFill>
              </a:rPr>
              <a:t> au </a:t>
            </a:r>
            <a:r>
              <a:rPr lang="de-DE" dirty="0" err="1">
                <a:solidFill>
                  <a:prstClr val="black"/>
                </a:solidFill>
              </a:rPr>
              <a:t>droit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français</a:t>
            </a:r>
            <a:r>
              <a:rPr lang="de-DE" dirty="0">
                <a:solidFill>
                  <a:prstClr val="black"/>
                </a:solidFill>
              </a:rPr>
              <a:t>“ erfolgt über 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JOGU-StINe</a:t>
            </a:r>
            <a:r>
              <a:rPr lang="de-DE" dirty="0">
                <a:solidFill>
                  <a:prstClr val="black"/>
                </a:solidFill>
              </a:rPr>
              <a:t> als „Fremdsprachenqualifikation“, Anmeldung zur Infofahrt erfolgt im Frankreichbüro Jura.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zur Vorlesung ≠ Anmeldung zur Prüfung!</a:t>
            </a:r>
            <a:br>
              <a:rPr lang="de-DE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jede Klausur (auch in den Grundlagenvorlesungen) müssen Sie sich in JOGU-StINe in der </a:t>
            </a:r>
            <a:r>
              <a: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Prüfungsanmeldephase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anmelden: </a:t>
            </a:r>
            <a:b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/>
              <a:t>Datum noch nicht bekannt, bitte bei </a:t>
            </a:r>
            <a:r>
              <a:rPr lang="de-DE" sz="1600" b="1" dirty="0" err="1"/>
              <a:t>Jogustine</a:t>
            </a:r>
            <a:r>
              <a:rPr lang="de-DE" sz="1600" b="1" dirty="0"/>
              <a:t> nachlesen!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512492" cy="657570"/>
          </a:xfrm>
        </p:spPr>
        <p:txBody>
          <a:bodyPr/>
          <a:lstStyle/>
          <a:p>
            <a:pPr lvl="0"/>
            <a:r>
              <a:rPr lang="de-DE" dirty="0">
                <a:solidFill>
                  <a:srgbClr val="C00000"/>
                </a:solidFill>
              </a:rPr>
              <a:t>2.3.2 … </a:t>
            </a:r>
            <a:r>
              <a:rPr lang="de-DE" b="1" dirty="0">
                <a:solidFill>
                  <a:srgbClr val="C00000"/>
                </a:solidFill>
              </a:rPr>
              <a:t>nur</a:t>
            </a:r>
            <a:r>
              <a:rPr lang="de-DE" dirty="0">
                <a:solidFill>
                  <a:srgbClr val="C00000"/>
                </a:solidFill>
              </a:rPr>
              <a:t> im Examensstudiengang: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00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347900" cy="474186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Zum Doppelstudium im LL.B. und im Examensstudiengang führen zwei 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Schritt 1: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der Prüfungsanmeldephase muss eine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Einstufung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das jeweilige Fachsemester des Studiengangs, in den man noch nicht eingeschrieben ist, beantragt werden.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Bachelorstudierende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beantragen die Einstufung für den Examensstudiengang im Studienbüro Jura bei Frau Hub (Kontaktdaten am Ende der Präsentation)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Examensstudierende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beantragen die Einstufung für den Bachelorstudiengang „Deutsches und Französisches Recht“ bei Frau Bosten im Frankreichbüro Jura.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Link zum Formular  („Fachsemestereinstufung“):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https://www.studium.uni-mainz.de/files/2012/03/Fachsemestereinstufung_2015_06_10.pdf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Schritt 2: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Bewerbung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JOGU-StiNe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für den Studiengang, in den man noch nicht eingeschrieben ist.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Man bewirbt sich immer für ein bestimmtes Fachsemester. Dieses entnehmen Sie dem Anrechnungsbescheid.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Ende der Bewerbungsfrist für das WS 2024/25: Freitag, der 1. September 2024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494204" cy="657570"/>
          </a:xfrm>
        </p:spPr>
        <p:txBody>
          <a:bodyPr/>
          <a:lstStyle/>
          <a:p>
            <a:r>
              <a:rPr lang="de-DE" dirty="0"/>
              <a:t>3. Aufnahme des Doppelstudiums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839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00075" y="2037602"/>
            <a:ext cx="7880350" cy="47418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Studierende müssen sich bei der DFH einschreiben und 1xjährlich bis zum Abschluss rückmelden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Einschreibefrist </a:t>
            </a:r>
            <a:r>
              <a:rPr lang="de-DE" dirty="0"/>
              <a:t>für das akademische Jahr 2024/25:</a:t>
            </a:r>
            <a:r>
              <a:rPr lang="de-DE" b="1" dirty="0"/>
              <a:t> Mai – bis 15. Juni 2024 </a:t>
            </a:r>
            <a:r>
              <a:rPr lang="de-DE" dirty="0"/>
              <a:t>(„Inlandsphase“ des Studiums)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 Infos folgen Ende April/Anfang Mai per E-Mail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4. Einschreibung bei der Deutsch-Französischen Hochschule (DFH)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II. Studienbeginn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429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4C67555-EE35-4CAB-8056-6A7641D2A7AA}"/>
              </a:ext>
            </a:extLst>
          </p:cNvPr>
          <p:cNvSpPr/>
          <p:nvPr/>
        </p:nvSpPr>
        <p:spPr>
          <a:xfrm>
            <a:off x="814388" y="5859224"/>
            <a:ext cx="6695684" cy="4816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14388" y="1296268"/>
            <a:ext cx="8165020" cy="5269423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de-DE" sz="2400" dirty="0"/>
              <a:t>Der Studienverlauf </a:t>
            </a:r>
          </a:p>
          <a:p>
            <a:pPr marL="817563" lvl="1" indent="-457200">
              <a:buFont typeface="+mj-lt"/>
              <a:buAutoNum type="arabicPeriod"/>
            </a:pPr>
            <a:r>
              <a:rPr lang="de-DE" sz="2200" dirty="0"/>
              <a:t>Studienvarianten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Studium in Deutschland (1.-3. Jahr)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Praktika und Studium in Frankreich (4. Jahr)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Abschluss des Bachelors: Bachelorarbeit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Ausblick</a:t>
            </a:r>
          </a:p>
          <a:p>
            <a:pPr marL="400050" indent="-400050">
              <a:buAutoNum type="romanUcPeriod"/>
            </a:pPr>
            <a:r>
              <a:rPr lang="de-DE" sz="2400" dirty="0"/>
              <a:t>Der Studienbeginn</a:t>
            </a:r>
          </a:p>
          <a:p>
            <a:pPr marL="817563" lvl="1" indent="-457200">
              <a:buFont typeface="+mj-lt"/>
              <a:buAutoNum type="arabicPeriod"/>
            </a:pPr>
            <a:r>
              <a:rPr lang="de-DE" sz="2200" dirty="0"/>
              <a:t>Zulassung zur Bachelorprüfung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Anmeldung zu Modulen und Lehrveranstaltungen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Aufnahme des Doppelstudiums LL.B. und Erste Prüfung</a:t>
            </a:r>
          </a:p>
          <a:p>
            <a:pPr marL="760413" lvl="1" indent="-400050">
              <a:buAutoNum type="arabicPeriod"/>
            </a:pPr>
            <a:r>
              <a:rPr lang="de-DE" sz="2200" dirty="0"/>
              <a:t>Einschreibung bei der DFH</a:t>
            </a:r>
          </a:p>
          <a:p>
            <a:pPr marL="400050" indent="-400050">
              <a:buAutoNum type="romanUcPeriod"/>
            </a:pPr>
            <a:r>
              <a:rPr lang="de-DE" sz="2400" dirty="0"/>
              <a:t>Wichtige Termine, Links und Kontaktdaten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814388" y="638699"/>
            <a:ext cx="7451725" cy="65757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LL.B.: Einführungsveranstaltung</a:t>
            </a:r>
          </a:p>
        </p:txBody>
      </p:sp>
    </p:spTree>
    <p:extLst>
      <p:ext uri="{BB962C8B-B14F-4D97-AF65-F5344CB8AC3E}">
        <p14:creationId xmlns:p14="http://schemas.microsoft.com/office/powerpoint/2010/main" val="312766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 Termine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III. Termine, Links und Kontaktdaten</a:t>
            </a:r>
            <a:endParaRPr lang="de-DE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13360"/>
              </p:ext>
            </p:extLst>
          </p:nvPr>
        </p:nvGraphicFramePr>
        <p:xfrm>
          <a:off x="869430" y="1697038"/>
          <a:ext cx="8146554" cy="423989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87383">
                  <a:extLst>
                    <a:ext uri="{9D8B030D-6E8A-4147-A177-3AD203B41FA5}">
                      <a16:colId xmlns:a16="http://schemas.microsoft.com/office/drawing/2014/main" val="683764784"/>
                    </a:ext>
                  </a:extLst>
                </a:gridCol>
                <a:gridCol w="4159171">
                  <a:extLst>
                    <a:ext uri="{9D8B030D-6E8A-4147-A177-3AD203B41FA5}">
                      <a16:colId xmlns:a16="http://schemas.microsoft.com/office/drawing/2014/main" val="3380162264"/>
                    </a:ext>
                  </a:extLst>
                </a:gridCol>
              </a:tblGrid>
              <a:tr h="597573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Datum/Frist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Ereignis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58481"/>
                  </a:ext>
                </a:extLst>
              </a:tr>
              <a:tr h="795377">
                <a:tc>
                  <a:txBody>
                    <a:bodyPr/>
                    <a:lstStyle/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Mo, 08.04.2024, 13 Uhr – </a:t>
                      </a:r>
                    </a:p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Do, 11.04.2024, 13 Uhr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Dritte Anmeldephase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für Module und Lehrveranstaltungen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00087"/>
                  </a:ext>
                </a:extLst>
              </a:tr>
              <a:tr h="795377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Mo, 27.05.2024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Fristende für die Abgabe des Antrags</a:t>
                      </a:r>
                      <a:r>
                        <a:rPr lang="de-D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auf Zulassung zur Bachelorprüfung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75374"/>
                  </a:ext>
                </a:extLst>
              </a:tr>
              <a:tr h="7953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Noch nicht bekannt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(siehe </a:t>
                      </a:r>
                      <a:r>
                        <a:rPr lang="de-D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Jogustine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Prüfungsanmeldephase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204017"/>
                  </a:ext>
                </a:extLst>
              </a:tr>
              <a:tr h="460814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 2024 – 15. Juni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Einschreibung bei der DFH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7304"/>
                  </a:ext>
                </a:extLst>
              </a:tr>
              <a:tr h="795377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Fr, 1. September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Ende der Bewerbungsfrist für das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2024/25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28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6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Auslandsbüro Jura (AJU): 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www.auslandsbuero.jura.uni-mainz.de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Aktuelles: </a:t>
            </a:r>
            <a:r>
              <a:rPr lang="de-DE" dirty="0">
                <a:hlinkClick r:id="rId3"/>
              </a:rPr>
              <a:t>https://auslandsbuero.jura.uni-mainz.de/aktuell/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Studiengang mit Dijon: </a:t>
            </a:r>
            <a:br>
              <a:rPr lang="de-DE" dirty="0"/>
            </a:br>
            <a:r>
              <a:rPr lang="de-DE" dirty="0">
                <a:hlinkClick r:id="rId4"/>
              </a:rPr>
              <a:t>https://auslandsbuero.jura.uni-mainz.de/outgoing/dijon/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Download: </a:t>
            </a:r>
            <a:r>
              <a:rPr lang="de-DE" dirty="0">
                <a:hlinkClick r:id="rId5"/>
              </a:rPr>
              <a:t>https://auslandsbuero.jura.uni-mainz.de/download/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b="1" dirty="0"/>
              <a:t>P.I.A. e.V. (Förderverein):</a:t>
            </a:r>
            <a:r>
              <a:rPr lang="de-DE" dirty="0"/>
              <a:t> </a:t>
            </a:r>
            <a:r>
              <a:rPr lang="de-DE" dirty="0">
                <a:hlinkClick r:id="rId6"/>
              </a:rPr>
              <a:t>www.pia-mainz.de</a:t>
            </a:r>
            <a:r>
              <a:rPr lang="de-DE" dirty="0"/>
              <a:t> </a:t>
            </a:r>
          </a:p>
          <a:p>
            <a:pPr>
              <a:spcBef>
                <a:spcPts val="1200"/>
              </a:spcBef>
            </a:pPr>
            <a:r>
              <a:rPr lang="de-DE" b="1" dirty="0"/>
              <a:t>Studienbüro Jura</a:t>
            </a:r>
            <a:r>
              <a:rPr lang="de-DE" dirty="0"/>
              <a:t>: </a:t>
            </a:r>
            <a:r>
              <a:rPr lang="de-DE" dirty="0">
                <a:hlinkClick r:id="rId7"/>
              </a:rPr>
              <a:t>https://studienbuero.rewi.uni-mainz.de/jura/</a:t>
            </a:r>
            <a:endParaRPr lang="de-DE" dirty="0"/>
          </a:p>
          <a:p>
            <a:r>
              <a:rPr lang="de-DE" dirty="0"/>
              <a:t>Studienverlaufsempfehlung für den Examensstudiengang:</a:t>
            </a:r>
          </a:p>
          <a:p>
            <a:r>
              <a:rPr lang="de-DE" dirty="0">
                <a:hlinkClick r:id="rId8"/>
              </a:rPr>
              <a:t>rewi.uni-mainz.de/</a:t>
            </a:r>
            <a:r>
              <a:rPr lang="de-DE" dirty="0" err="1">
                <a:hlinkClick r:id="rId8"/>
              </a:rPr>
              <a:t>jura</a:t>
            </a:r>
            <a:r>
              <a:rPr lang="de-DE" dirty="0">
                <a:hlinkClick r:id="rId8"/>
              </a:rPr>
              <a:t>/</a:t>
            </a:r>
            <a:r>
              <a:rPr lang="de-DE" dirty="0" err="1">
                <a:hlinkClick r:id="rId8"/>
              </a:rPr>
              <a:t>einfuehrungsveranstaltung</a:t>
            </a:r>
            <a:r>
              <a:rPr lang="de-DE" dirty="0">
                <a:hlinkClick r:id="rId8"/>
              </a:rPr>
              <a:t>-studienverlauf/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b="1" dirty="0"/>
              <a:t>Deutsch-französische Hochschule:</a:t>
            </a:r>
            <a:r>
              <a:rPr lang="de-DE" dirty="0"/>
              <a:t> </a:t>
            </a:r>
            <a:r>
              <a:rPr lang="de-DE" dirty="0">
                <a:hlinkClick r:id="rId9"/>
              </a:rPr>
              <a:t>https://www.dfh-ufa.org/</a:t>
            </a:r>
            <a:endParaRPr lang="de-DE" dirty="0"/>
          </a:p>
          <a:p>
            <a:pPr>
              <a:spcBef>
                <a:spcPts val="1200"/>
              </a:spcBef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2. Links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III. Termine, Links und Kontaktdaten</a:t>
            </a:r>
            <a:endParaRPr lang="de-D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6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7451725" cy="657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>
                <a:latin typeface="Garamond" pitchFamily="-72" charset="0"/>
                <a:ea typeface="ＭＳ Ｐゴシック" pitchFamily="-72" charset="-128"/>
              </a:rPr>
              <a:t>3. Kontaktdaten</a:t>
            </a:r>
          </a:p>
        </p:txBody>
      </p:sp>
      <p:sp>
        <p:nvSpPr>
          <p:cNvPr id="80898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III. Termine, Links und Kontaktdaten</a:t>
            </a:r>
            <a:endParaRPr lang="de-DE" dirty="0">
              <a:solidFill>
                <a:prstClr val="black"/>
              </a:solidFill>
            </a:endParaRPr>
          </a:p>
          <a:p>
            <a:endParaRPr lang="de-DE" sz="1800" dirty="0">
              <a:latin typeface="Garamond" panose="02020404030301010803" pitchFamily="18" charset="0"/>
              <a:ea typeface="ＭＳ Ｐゴシック" pitchFamily="-72" charset="-128"/>
            </a:endParaRPr>
          </a:p>
        </p:txBody>
      </p:sp>
      <p:sp>
        <p:nvSpPr>
          <p:cNvPr id="8089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302180" cy="4468916"/>
          </a:xfrm>
        </p:spPr>
        <p:txBody>
          <a:bodyPr wrap="square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Sladjana Bosten M.A.: Frankreichbüro im Auslandsbüro Jura</a:t>
            </a:r>
          </a:p>
          <a:p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Tel.: 39-26103, E-Mail: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2"/>
              </a:rPr>
              <a:t>droit@uni-mainz.de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, Raum 02-135 (Neues Haus </a:t>
            </a:r>
            <a:b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Recht und Wirtschaft, Jakob-</a:t>
            </a:r>
            <a:r>
              <a:rPr lang="de-DE" dirty="0" err="1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Welder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-Weg 9)</a:t>
            </a:r>
            <a:b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Sprechzeiten: Di 10-12, Do 10-12 Uhr (und nach Vereinbarung)</a:t>
            </a:r>
          </a:p>
          <a:p>
            <a:endParaRPr lang="de-DE" b="1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Dr. Christian Lebrecht </a:t>
            </a:r>
            <a:r>
              <a:rPr lang="de-DE" b="1" dirty="0"/>
              <a:t>Ass. </a:t>
            </a:r>
            <a:r>
              <a:rPr lang="de-DE" b="1" dirty="0" err="1"/>
              <a:t>iur</a:t>
            </a:r>
            <a:r>
              <a:rPr lang="de-DE" b="1" dirty="0"/>
              <a:t>., Mag. </a:t>
            </a:r>
            <a:r>
              <a:rPr lang="de-DE" b="1" dirty="0" err="1"/>
              <a:t>iur</a:t>
            </a:r>
            <a:r>
              <a:rPr lang="de-DE" b="1" dirty="0"/>
              <a:t>.</a:t>
            </a: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: Dozent für französisches Recht</a:t>
            </a:r>
          </a:p>
          <a:p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Tel.: 39-22564, E-Mail: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3"/>
              </a:rPr>
              <a:t>christian.lebrecht@uni-mainz.de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, Raum 02-131</a:t>
            </a:r>
          </a:p>
          <a:p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Sprechzeiten nach Absprache</a:t>
            </a:r>
          </a:p>
          <a:p>
            <a:endParaRPr lang="de-DE" b="1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Ass. </a:t>
            </a:r>
            <a:r>
              <a:rPr lang="de-DE" b="1" dirty="0" err="1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iur</a:t>
            </a: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. Annette Hub </a:t>
            </a:r>
            <a:r>
              <a:rPr lang="de-DE" b="1" dirty="0"/>
              <a:t>M.A.: </a:t>
            </a: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Studienfachberatung für den Examensstudiengang</a:t>
            </a:r>
          </a:p>
          <a:p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Tel.: 39-22526, E-Mail: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  <a:hlinkClick r:id="rId4"/>
              </a:rPr>
              <a:t>Studienbuero-jura@uni-mainz.de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, </a:t>
            </a:r>
            <a:r>
              <a:rPr lang="de-DE" dirty="0"/>
              <a:t>Raum 01-303 (Altbau Recht und Wirtschaft, 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Jakob-</a:t>
            </a:r>
            <a:r>
              <a:rPr lang="de-DE" dirty="0" err="1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Welder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-Weg 4, </a:t>
            </a:r>
            <a:r>
              <a:rPr lang="de-DE" dirty="0"/>
              <a:t>rechter Seitenflügel)</a:t>
            </a:r>
          </a:p>
          <a:p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Sprechzeiten: Di 9-12 Uhr, Mi 9- 12 Uhr / 14-16 Uhr, Fr nach Vereinbarung</a:t>
            </a:r>
          </a:p>
        </p:txBody>
      </p:sp>
    </p:spTree>
    <p:extLst>
      <p:ext uri="{BB962C8B-B14F-4D97-AF65-F5344CB8AC3E}">
        <p14:creationId xmlns:p14="http://schemas.microsoft.com/office/powerpoint/2010/main" val="139575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522413" y="1714500"/>
            <a:ext cx="7172325" cy="2674620"/>
          </a:xfrm>
        </p:spPr>
        <p:txBody>
          <a:bodyPr/>
          <a:lstStyle/>
          <a:p>
            <a:pPr algn="ctr"/>
            <a:endParaRPr lang="de-DE" sz="2800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algn="ctr"/>
            <a:endParaRPr lang="de-DE" sz="2800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Vielen Dank für Ihre Aufmerksamkeit!</a:t>
            </a:r>
          </a:p>
        </p:txBody>
      </p:sp>
      <p:sp>
        <p:nvSpPr>
          <p:cNvPr id="7885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7451725" cy="657225"/>
          </a:xfrm>
        </p:spPr>
        <p:txBody>
          <a:bodyPr/>
          <a:lstStyle/>
          <a:p>
            <a:pPr algn="ctr"/>
            <a:endParaRPr lang="de-DE" dirty="0">
              <a:solidFill>
                <a:srgbClr val="C00000"/>
              </a:solidFill>
              <a:latin typeface="Garamond" pitchFamily="-72" charset="0"/>
              <a:ea typeface="ＭＳ Ｐゴシック" pitchFamily="-72" charset="-128"/>
            </a:endParaRPr>
          </a:p>
        </p:txBody>
      </p:sp>
      <p:sp>
        <p:nvSpPr>
          <p:cNvPr id="78851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Einführungsveranstaltung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8302180" cy="474186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Einzel- oder Doppelstudium in Mainz: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b="1" dirty="0"/>
              <a:t>LL.B. allein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b="1" dirty="0"/>
              <a:t>LL.B. in Kombination („Doppelstudium“) </a:t>
            </a:r>
            <a:r>
              <a:rPr lang="de-DE" dirty="0"/>
              <a:t>mit dem Studiengang Erste juristische Prüfung </a:t>
            </a:r>
            <a:br>
              <a:rPr lang="de-DE" dirty="0"/>
            </a:br>
            <a:r>
              <a:rPr lang="de-DE" sz="1600" dirty="0"/>
              <a:t>► Ab dem 2. Semester möglich (Verfahren siehe I.2.3)</a:t>
            </a:r>
            <a:br>
              <a:rPr lang="de-DE" sz="1600" dirty="0"/>
            </a:br>
            <a:r>
              <a:rPr lang="de-DE" sz="1600" dirty="0"/>
              <a:t>► Empfehlung für alle, die später in D juristisch arbeiten möchten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Der Integrierte Studiengang mit der Partneruniversität in Dijon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/>
              <a:t>				</a:t>
            </a:r>
          </a:p>
          <a:p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1. Studienvarianten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LL.B.: I. Studienverlauf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89179"/>
              </p:ext>
            </p:extLst>
          </p:nvPr>
        </p:nvGraphicFramePr>
        <p:xfrm>
          <a:off x="789432" y="4419282"/>
          <a:ext cx="8233665" cy="741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85394">
                  <a:extLst>
                    <a:ext uri="{9D8B030D-6E8A-4147-A177-3AD203B41FA5}">
                      <a16:colId xmlns:a16="http://schemas.microsoft.com/office/drawing/2014/main" val="3244314837"/>
                    </a:ext>
                  </a:extLst>
                </a:gridCol>
                <a:gridCol w="1700690">
                  <a:extLst>
                    <a:ext uri="{9D8B030D-6E8A-4147-A177-3AD203B41FA5}">
                      <a16:colId xmlns:a16="http://schemas.microsoft.com/office/drawing/2014/main" val="3316255098"/>
                    </a:ext>
                  </a:extLst>
                </a:gridCol>
                <a:gridCol w="1611170">
                  <a:extLst>
                    <a:ext uri="{9D8B030D-6E8A-4147-A177-3AD203B41FA5}">
                      <a16:colId xmlns:a16="http://schemas.microsoft.com/office/drawing/2014/main" val="2686264562"/>
                    </a:ext>
                  </a:extLst>
                </a:gridCol>
                <a:gridCol w="3436411">
                  <a:extLst>
                    <a:ext uri="{9D8B030D-6E8A-4147-A177-3AD203B41FA5}">
                      <a16:colId xmlns:a16="http://schemas.microsoft.com/office/drawing/2014/main" val="1659040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</a:t>
                      </a:r>
                      <a:r>
                        <a:rPr lang="de-DE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F</a:t>
                      </a:r>
                      <a:endParaRPr lang="de-DE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</a:t>
                      </a:r>
                      <a:r>
                        <a:rPr lang="de-DE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IPR in Mainz nach LL.B.</a:t>
                      </a:r>
                      <a:endParaRPr lang="de-DE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8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obligatorisch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48776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27901"/>
              </p:ext>
            </p:extLst>
          </p:nvPr>
        </p:nvGraphicFramePr>
        <p:xfrm>
          <a:off x="882902" y="2015744"/>
          <a:ext cx="7945214" cy="17748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9506">
                  <a:extLst>
                    <a:ext uri="{9D8B030D-6E8A-4147-A177-3AD203B41FA5}">
                      <a16:colId xmlns:a16="http://schemas.microsoft.com/office/drawing/2014/main" val="1846125894"/>
                    </a:ext>
                  </a:extLst>
                </a:gridCol>
                <a:gridCol w="7515708">
                  <a:extLst>
                    <a:ext uri="{9D8B030D-6E8A-4147-A177-3AD203B41FA5}">
                      <a16:colId xmlns:a16="http://schemas.microsoft.com/office/drawing/2014/main" val="197044878"/>
                    </a:ext>
                  </a:extLst>
                </a:gridCol>
              </a:tblGrid>
              <a:tr h="51890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23069"/>
                  </a:ext>
                </a:extLst>
              </a:tr>
              <a:tr h="1255955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62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46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872"/>
            <a:ext cx="7680388" cy="594910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2. Studium in Deutschland (1.-3. Jahr)</a:t>
            </a:r>
          </a:p>
        </p:txBody>
      </p:sp>
      <p:sp>
        <p:nvSpPr>
          <p:cNvPr id="6451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64539" name="Group 10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5648"/>
              </p:ext>
            </p:extLst>
          </p:nvPr>
        </p:nvGraphicFramePr>
        <p:xfrm>
          <a:off x="814388" y="1697038"/>
          <a:ext cx="7680388" cy="4145978"/>
        </p:xfrm>
        <a:graphic>
          <a:graphicData uri="http://schemas.openxmlformats.org/drawingml/2006/table">
            <a:tbl>
              <a:tblPr/>
              <a:tblGrid>
                <a:gridCol w="105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511">
                  <a:extLst>
                    <a:ext uri="{9D8B030D-6E8A-4147-A177-3AD203B41FA5}">
                      <a16:colId xmlns:a16="http://schemas.microsoft.com/office/drawing/2014/main" val="173896258"/>
                    </a:ext>
                  </a:extLst>
                </a:gridCol>
                <a:gridCol w="333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37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Deutsches Recht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Französisches Recht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49695"/>
                  </a:ext>
                </a:extLst>
              </a:tr>
              <a:tr h="16249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Jahr 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Jahr 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Module 1–7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=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Zwischenprüfungsstudium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im Examensstudiengang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Module 13–16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Einführung in das Fran-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zösische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 Recht (M13),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Infofahrt zu Partner- </a:t>
                      </a:r>
                      <a:r>
                        <a:rPr kumimoji="0" 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universitäten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 (M13),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Methodik und vertiefte Einführung in einige Rechtsgebiete (M14),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Rechtsvergleichendes Seminar (M15), </a:t>
                      </a:r>
                    </a:p>
                    <a:p>
                      <a:pPr marL="742950" marR="0" lvl="1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Praktikum (M16)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9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Jahr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Module 8–12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itchFamily="-72" charset="-128"/>
                          <a:cs typeface="Arial" panose="020B0604020202020204" pitchFamily="34" charset="0"/>
                        </a:rPr>
                        <a:t>Übungen für Fortgeschrittene im Examensstudiengang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-72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514502"/>
            <a:ext cx="8307387" cy="4765407"/>
          </a:xfrm>
        </p:spPr>
        <p:txBody>
          <a:bodyPr/>
          <a:lstStyle/>
          <a:p>
            <a:pPr marL="285750" indent="-285750">
              <a:buFont typeface="Arial" pitchFamily="-72" charset="0"/>
              <a:buChar char="•"/>
            </a:pPr>
            <a:r>
              <a:rPr lang="de-DE" b="1" dirty="0">
                <a:latin typeface="Arial" pitchFamily="-72" charset="0"/>
                <a:ea typeface="ＭＳ Ｐゴシック" pitchFamily="-72" charset="-128"/>
              </a:rPr>
              <a:t>Studium nur im LL.B.:</a:t>
            </a:r>
            <a:r>
              <a:rPr lang="de-DE" dirty="0">
                <a:latin typeface="Arial" pitchFamily="-72" charset="0"/>
                <a:ea typeface="ＭＳ Ｐゴシック" pitchFamily="-72" charset="-128"/>
              </a:rPr>
              <a:t> </a:t>
            </a:r>
            <a:r>
              <a:rPr lang="de-DE" i="1" dirty="0">
                <a:latin typeface="Arial" pitchFamily="-72" charset="0"/>
                <a:ea typeface="ＭＳ Ｐゴシック" pitchFamily="-72" charset="-128"/>
              </a:rPr>
              <a:t>bestimmte</a:t>
            </a:r>
            <a:r>
              <a:rPr lang="de-DE" dirty="0">
                <a:latin typeface="Arial" pitchFamily="-72" charset="0"/>
                <a:ea typeface="ＭＳ Ｐゴシック" pitchFamily="-72" charset="-128"/>
              </a:rPr>
              <a:t> Klausuren müssen bestanden werden</a:t>
            </a: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spcBef>
                <a:spcPts val="0"/>
              </a:spcBef>
              <a:buFont typeface="Arial" pitchFamily="-72" charset="0"/>
              <a:buChar char="•"/>
            </a:pPr>
            <a:r>
              <a:rPr lang="de-DE" b="1" dirty="0">
                <a:latin typeface="Arial" pitchFamily="-72" charset="0"/>
                <a:ea typeface="ＭＳ Ｐゴシック" pitchFamily="-72" charset="-128"/>
              </a:rPr>
              <a:t>Doppelstudium LL.B. und Erste Prüfung: </a:t>
            </a:r>
            <a:r>
              <a:rPr lang="de-DE" dirty="0">
                <a:latin typeface="Arial" pitchFamily="-72" charset="0"/>
                <a:ea typeface="ＭＳ Ｐゴシック" pitchFamily="-72" charset="-128"/>
              </a:rPr>
              <a:t>Anmeldung zu Veranstaltungen</a:t>
            </a:r>
            <a:r>
              <a:rPr lang="de-DE" b="1" dirty="0">
                <a:latin typeface="Arial" pitchFamily="-72" charset="0"/>
                <a:ea typeface="ＭＳ Ｐゴシック" pitchFamily="-72" charset="-128"/>
              </a:rPr>
              <a:t> </a:t>
            </a:r>
            <a:r>
              <a:rPr lang="de-DE" dirty="0">
                <a:latin typeface="Arial" pitchFamily="-72" charset="0"/>
                <a:ea typeface="ＭＳ Ｐゴシック" pitchFamily="-72" charset="-128"/>
              </a:rPr>
              <a:t>und Prüfungen gemäß </a:t>
            </a:r>
            <a:r>
              <a:rPr lang="de-DE" dirty="0" err="1">
                <a:latin typeface="Arial" pitchFamily="-72" charset="0"/>
                <a:ea typeface="ＭＳ Ｐゴシック" pitchFamily="-72" charset="-128"/>
              </a:rPr>
              <a:t>ZwPO</a:t>
            </a:r>
            <a:r>
              <a:rPr lang="de-DE" dirty="0">
                <a:latin typeface="Arial" pitchFamily="-72" charset="0"/>
                <a:ea typeface="ＭＳ Ｐゴシック" pitchFamily="-72" charset="-128"/>
              </a:rPr>
              <a:t> </a:t>
            </a:r>
            <a:r>
              <a:rPr lang="de-DE" i="1" dirty="0">
                <a:latin typeface="Arial" pitchFamily="-72" charset="0"/>
                <a:ea typeface="ＭＳ Ｐゴシック" pitchFamily="-72" charset="-128"/>
              </a:rPr>
              <a:t>nur</a:t>
            </a:r>
            <a:r>
              <a:rPr lang="de-DE" dirty="0">
                <a:latin typeface="Arial" pitchFamily="-72" charset="0"/>
                <a:ea typeface="ＭＳ Ｐゴシック" pitchFamily="-72" charset="-128"/>
              </a:rPr>
              <a:t> im Examensstudiengang; nach Abschluss der Zwischenprüfung Anerkennung als Module 1-7 für den LL.B.</a:t>
            </a:r>
            <a:endParaRPr lang="de-DE" sz="2000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/>
            <a:endParaRPr lang="de-DE" i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/>
            <a:endParaRPr lang="de-DE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/>
            <a:endParaRPr lang="de-DE" dirty="0">
              <a:latin typeface="Arial" pitchFamily="-72" charset="0"/>
              <a:ea typeface="ＭＳ Ｐゴシック" pitchFamily="-72" charset="-128"/>
            </a:endParaRPr>
          </a:p>
        </p:txBody>
      </p:sp>
      <p:sp>
        <p:nvSpPr>
          <p:cNvPr id="6861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0750"/>
            <a:ext cx="7451725" cy="65722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2.1 Studium in Deutschland: Module 1–7</a:t>
            </a:r>
          </a:p>
          <a:p>
            <a:endParaRPr lang="de-DE" dirty="0">
              <a:solidFill>
                <a:srgbClr val="C00000"/>
              </a:solidFill>
              <a:latin typeface="Garamond" pitchFamily="-72" charset="0"/>
              <a:ea typeface="ＭＳ Ｐゴシック" pitchFamily="-72" charset="-128"/>
            </a:endParaRPr>
          </a:p>
        </p:txBody>
      </p:sp>
      <p:pic>
        <p:nvPicPr>
          <p:cNvPr id="68612" name="Picture 10" descr="AJU_Logo_o_Uni_50x50mm_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67361"/>
              </p:ext>
            </p:extLst>
          </p:nvPr>
        </p:nvGraphicFramePr>
        <p:xfrm>
          <a:off x="1175511" y="1909990"/>
          <a:ext cx="7946263" cy="3383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45741">
                  <a:extLst>
                    <a:ext uri="{9D8B030D-6E8A-4147-A177-3AD203B41FA5}">
                      <a16:colId xmlns:a16="http://schemas.microsoft.com/office/drawing/2014/main" val="4278229497"/>
                    </a:ext>
                  </a:extLst>
                </a:gridCol>
                <a:gridCol w="4600522">
                  <a:extLst>
                    <a:ext uri="{9D8B030D-6E8A-4147-A177-3AD203B41FA5}">
                      <a16:colId xmlns:a16="http://schemas.microsoft.com/office/drawing/2014/main" val="4255442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3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 Bürgerliches Recht I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Klausur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zu BGB AT </a:t>
                      </a:r>
                      <a:r>
                        <a:rPr lang="de-D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oder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Schuldrecht AT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2: 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Bürgerliches Recht I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Klausur zu Gesetzliche Schuldverhältnisse 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oder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Sachenrecht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3: Strafrecht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Klausur zu Strafrecht I 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oder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Strafrecht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3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4: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Strafrecht II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Klausur zu Strafrecht III 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oder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Strafrecht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6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5: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Öffentliches Recht I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Klausur zu Staatsrecht I 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oder</a:t>
                      </a: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Staatsrecht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7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6: Öffentliches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Recht II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Klausur zu Europarecht I </a:t>
                      </a:r>
                      <a: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oder </a:t>
                      </a:r>
                      <a:br>
                        <a:rPr kumimoji="0" lang="de-D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Allgemeines Verwaltungsrecht I+II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5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7: Falllösung mit Hausarbeit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„kleine“ Hausarbeit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897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9087" y="1591690"/>
            <a:ext cx="7172325" cy="4351909"/>
          </a:xfrm>
        </p:spPr>
        <p:txBody>
          <a:bodyPr/>
          <a:lstStyle/>
          <a:p>
            <a:pPr marL="285750" indent="-285750">
              <a:buFont typeface="Arial" pitchFamily="-72" charset="0"/>
              <a:buChar char="•"/>
            </a:pPr>
            <a:r>
              <a:rPr lang="de-DE" b="1" dirty="0">
                <a:latin typeface="Arial" pitchFamily="-72" charset="0"/>
                <a:ea typeface="ＭＳ Ｐゴシック" pitchFamily="-72" charset="-128"/>
              </a:rPr>
              <a:t>Studium nur im LL.B.: </a:t>
            </a: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itchFamily="-72" charset="0"/>
              <a:ea typeface="ＭＳ Ｐゴシック" pitchFamily="-72" charset="-128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buFont typeface="Arial" pitchFamily="-72" charset="0"/>
              <a:buChar char="•"/>
            </a:pPr>
            <a:endParaRPr lang="de-DE" b="1" dirty="0">
              <a:latin typeface="Arial" panose="020B0604020202020204" pitchFamily="34" charset="0"/>
              <a:ea typeface="ＭＳ Ｐゴシック" pitchFamily="-72" charset="-128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itchFamily="-72" charset="0"/>
              <a:buChar char="•"/>
            </a:pPr>
            <a:r>
              <a:rPr lang="de-DE" b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Doppelstudium LL.B. und Erste Prüfung: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Anmeldung zu Veranstaltungen und Prüfungen </a:t>
            </a:r>
            <a:r>
              <a:rPr lang="de-DE" i="1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nur</a:t>
            </a:r>
            <a:r>
              <a:rPr lang="de-DE" dirty="0"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 im Examensstudiengang; nach Bestehen der drei Übungen für Fortgeschrittene Anerkennung als Module 8-12 für den LL.B.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60416"/>
            <a:ext cx="7451725" cy="6572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2.2 Studium in Deutschland: Module 8–12</a:t>
            </a:r>
            <a:endParaRPr lang="de-DE" sz="2000" dirty="0">
              <a:solidFill>
                <a:schemeClr val="tx1"/>
              </a:solidFill>
              <a:latin typeface="Garamond" pitchFamily="-72" charset="0"/>
              <a:ea typeface="ＭＳ Ｐゴシック" pitchFamily="-72" charset="-128"/>
            </a:endParaRPr>
          </a:p>
        </p:txBody>
      </p:sp>
      <p:pic>
        <p:nvPicPr>
          <p:cNvPr id="70660" name="Picture 10" descr="AJU_Logo_o_Uni_50x50mm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975" y="62277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7788"/>
            <a:ext cx="7880350" cy="706437"/>
          </a:xfrm>
        </p:spPr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26947"/>
              </p:ext>
            </p:extLst>
          </p:nvPr>
        </p:nvGraphicFramePr>
        <p:xfrm>
          <a:off x="1201737" y="2087202"/>
          <a:ext cx="7920037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07315">
                  <a:extLst>
                    <a:ext uri="{9D8B030D-6E8A-4147-A177-3AD203B41FA5}">
                      <a16:colId xmlns:a16="http://schemas.microsoft.com/office/drawing/2014/main" val="41686022"/>
                    </a:ext>
                  </a:extLst>
                </a:gridCol>
                <a:gridCol w="4212722">
                  <a:extLst>
                    <a:ext uri="{9D8B030D-6E8A-4147-A177-3AD203B41FA5}">
                      <a16:colId xmlns:a16="http://schemas.microsoft.com/office/drawing/2014/main" val="3107048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91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8: Bürgerliches Recht III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9: Bürgerliches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Recht 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Gemeinsame Modulprüfung: </a:t>
                      </a:r>
                      <a:b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Klausur und Hausarbeit in der Übung für Fortgeschrittene im Bürgerlichen Recht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10: Strafrecht III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Klausur und Hausarbeit in der Übung für Fortgeschrittene im Strafrecht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6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11: Öffentliches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Recht III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 12: Öffentliches Recht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Gemeinsame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Modulprüfung: </a:t>
                      </a:r>
                      <a:b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Klausur und Hausarbeit in der Übung für Fortgeschrittene im Bürgerlichen Recht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111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 txBox="1">
            <a:spLocks/>
          </p:cNvSpPr>
          <p:nvPr/>
        </p:nvSpPr>
        <p:spPr bwMode="auto">
          <a:xfrm>
            <a:off x="814388" y="1560363"/>
            <a:ext cx="7451726" cy="44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Modul 13: Einführung in das Studium des französischen Rechts</a:t>
            </a:r>
          </a:p>
          <a:p>
            <a:endParaRPr lang="de-DE" dirty="0">
              <a:latin typeface="Garamond" panose="02020404030301010803" pitchFamily="18" charset="0"/>
            </a:endParaRP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953845"/>
            <a:ext cx="7172325" cy="4485054"/>
          </a:xfrm>
        </p:spPr>
        <p:txBody>
          <a:bodyPr/>
          <a:lstStyle/>
          <a:p>
            <a:endParaRPr lang="de-DE" dirty="0">
              <a:latin typeface="Garamond" panose="02020404030301010803" pitchFamily="18" charset="0"/>
            </a:endParaRP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500111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2.3 Studium in Deutschland: Module 13–15</a:t>
            </a:r>
            <a:r>
              <a:rPr lang="de-DE" dirty="0"/>
              <a:t>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86370"/>
              </p:ext>
            </p:extLst>
          </p:nvPr>
        </p:nvGraphicFramePr>
        <p:xfrm>
          <a:off x="919481" y="2127164"/>
          <a:ext cx="8197087" cy="2656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1655">
                  <a:extLst>
                    <a:ext uri="{9D8B030D-6E8A-4147-A177-3AD203B41FA5}">
                      <a16:colId xmlns:a16="http://schemas.microsoft.com/office/drawing/2014/main" val="2943069587"/>
                    </a:ext>
                  </a:extLst>
                </a:gridCol>
                <a:gridCol w="4037247">
                  <a:extLst>
                    <a:ext uri="{9D8B030D-6E8A-4147-A177-3AD203B41FA5}">
                      <a16:colId xmlns:a16="http://schemas.microsoft.com/office/drawing/2014/main" val="2536116922"/>
                    </a:ext>
                  </a:extLst>
                </a:gridCol>
                <a:gridCol w="2848185">
                  <a:extLst>
                    <a:ext uri="{9D8B030D-6E8A-4147-A177-3AD203B41FA5}">
                      <a16:colId xmlns:a16="http://schemas.microsoft.com/office/drawing/2014/main" val="274210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Veranstaltungen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5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Semester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Übung „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droit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(1. Semester)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Exkursion zur Einführung in das französische Studiensystem („Infofahrt“)</a:t>
                      </a:r>
                    </a:p>
                    <a:p>
                      <a:pPr marL="742950" lvl="1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Frühjahr: nach Dijon</a:t>
                      </a:r>
                    </a:p>
                    <a:p>
                      <a:pPr marL="742950" lvl="1" indent="-285750"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Herbst: 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 Nantes und Paris</a:t>
                      </a:r>
                    </a:p>
                    <a:p>
                      <a:pPr marL="457200" lvl="1" indent="0"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Anmeldung im Auslandsbüro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Klausur (90 min) in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Übung.</a:t>
                      </a:r>
                    </a:p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Note geht </a:t>
                      </a:r>
                      <a:r>
                        <a:rPr lang="de-DE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die Gesamtnote des Bachelors ein.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89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 txBox="1">
            <a:spLocks/>
          </p:cNvSpPr>
          <p:nvPr/>
        </p:nvSpPr>
        <p:spPr bwMode="auto">
          <a:xfrm>
            <a:off x="814388" y="1560363"/>
            <a:ext cx="7451726" cy="44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Modul 14: Methodik und Teilgebiete des französischen Rechts</a:t>
            </a:r>
          </a:p>
          <a:p>
            <a:endParaRPr lang="de-DE" dirty="0">
              <a:latin typeface="Garamond" panose="02020404030301010803" pitchFamily="18" charset="0"/>
            </a:endParaRP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953845"/>
            <a:ext cx="7172325" cy="4485054"/>
          </a:xfrm>
        </p:spPr>
        <p:txBody>
          <a:bodyPr/>
          <a:lstStyle/>
          <a:p>
            <a:endParaRPr lang="de-DE" dirty="0">
              <a:latin typeface="Garamond" panose="02020404030301010803" pitchFamily="18" charset="0"/>
            </a:endParaRP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500111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2.3 Studium in Deutschland: Module 13–15</a:t>
            </a:r>
            <a:r>
              <a:rPr lang="de-DE" dirty="0"/>
              <a:t>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27634"/>
              </p:ext>
            </p:extLst>
          </p:nvPr>
        </p:nvGraphicFramePr>
        <p:xfrm>
          <a:off x="919481" y="2090588"/>
          <a:ext cx="8197087" cy="3388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8231">
                  <a:extLst>
                    <a:ext uri="{9D8B030D-6E8A-4147-A177-3AD203B41FA5}">
                      <a16:colId xmlns:a16="http://schemas.microsoft.com/office/drawing/2014/main" val="294306958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536116922"/>
                    </a:ext>
                  </a:extLst>
                </a:gridCol>
                <a:gridCol w="2734056">
                  <a:extLst>
                    <a:ext uri="{9D8B030D-6E8A-4147-A177-3AD203B41FA5}">
                      <a16:colId xmlns:a16="http://schemas.microsoft.com/office/drawing/2014/main" val="274210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Veranstaltungen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5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Semester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Übung „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Méthodologie du droit français I (Droit international privé)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  <a:b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(2./3. Semester)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Übung „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Méthodologie du droit français II (Droit civil)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(3./4. Semester)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Übung „Droit de 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l’Union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européenne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 </a:t>
                      </a:r>
                      <a:b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(5./7. Semester)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Übung „Intensivkurs zum französischen Recht“ (5./7. Semester)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Klausur (90 min) in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einer der Methodologie-Übungen oder </a:t>
                      </a:r>
                      <a:b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mündliche Prüfung (10 min) in einer Übung im 5./7. Semester.</a:t>
                      </a:r>
                    </a:p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Note geht mit 5,98% in die Gesamtnote des Bachelors ein.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30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"/>
          <p:cNvSpPr txBox="1">
            <a:spLocks/>
          </p:cNvSpPr>
          <p:nvPr/>
        </p:nvSpPr>
        <p:spPr bwMode="auto">
          <a:xfrm>
            <a:off x="814388" y="1560363"/>
            <a:ext cx="7451726" cy="44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72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pitchFamily="-72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Modul 15: Rechtsvergleichendes Seminar</a:t>
            </a:r>
          </a:p>
          <a:p>
            <a:endParaRPr lang="de-DE" dirty="0">
              <a:latin typeface="Garamond" panose="02020404030301010803" pitchFamily="18" charset="0"/>
            </a:endParaRPr>
          </a:p>
          <a:p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1953845"/>
            <a:ext cx="7172325" cy="4485054"/>
          </a:xfrm>
        </p:spPr>
        <p:txBody>
          <a:bodyPr/>
          <a:lstStyle/>
          <a:p>
            <a:endParaRPr lang="de-DE" dirty="0">
              <a:latin typeface="Garamond" panose="02020404030301010803" pitchFamily="18" charset="0"/>
            </a:endParaRP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72" charset="-128"/>
                <a:cs typeface="Arial" panose="020B0604020202020204" pitchFamily="34" charset="0"/>
              </a:rPr>
              <a:t>LL.B.: I. Studienverlauf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7451725" cy="500111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Garamond" pitchFamily="-72" charset="0"/>
                <a:ea typeface="ＭＳ Ｐゴシック" pitchFamily="-72" charset="-128"/>
              </a:rPr>
              <a:t>2.3 Studium in Deutschland: Module 13–15</a:t>
            </a:r>
            <a:r>
              <a:rPr lang="de-DE" dirty="0"/>
              <a:t>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67487"/>
              </p:ext>
            </p:extLst>
          </p:nvPr>
        </p:nvGraphicFramePr>
        <p:xfrm>
          <a:off x="919481" y="2127164"/>
          <a:ext cx="8197087" cy="2900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1655">
                  <a:extLst>
                    <a:ext uri="{9D8B030D-6E8A-4147-A177-3AD203B41FA5}">
                      <a16:colId xmlns:a16="http://schemas.microsoft.com/office/drawing/2014/main" val="2943069587"/>
                    </a:ext>
                  </a:extLst>
                </a:gridCol>
                <a:gridCol w="4037247">
                  <a:extLst>
                    <a:ext uri="{9D8B030D-6E8A-4147-A177-3AD203B41FA5}">
                      <a16:colId xmlns:a16="http://schemas.microsoft.com/office/drawing/2014/main" val="2536116922"/>
                    </a:ext>
                  </a:extLst>
                </a:gridCol>
                <a:gridCol w="2848185">
                  <a:extLst>
                    <a:ext uri="{9D8B030D-6E8A-4147-A177-3AD203B41FA5}">
                      <a16:colId xmlns:a16="http://schemas.microsoft.com/office/drawing/2014/main" val="274210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Veranstaltungen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Modulprüfung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5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Semester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 (4.-6. Semester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4400" lvl="1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Ablauf: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 Beginn der Vorlesungszeit 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werden deutsch-französisch besetzte Seminargruppen gebildet, die ein Rechtsproblem aus Sicht des deutschen und französischen Rechts bearbeiten. </a:t>
                      </a: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Referate werden in einem Wochenend-Blockseminar gehalten. </a:t>
                      </a:r>
                    </a:p>
                    <a:p>
                      <a:pPr marL="284400" lvl="1" indent="0">
                        <a:buFont typeface="Arial" panose="020B0604020202020204" pitchFamily="34" charset="0"/>
                        <a:buNone/>
                      </a:pP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► Anmeldung im Auslandsbüro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Mündliche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 in Form eines Referats als Teil eines Gruppenreferates.</a:t>
                      </a:r>
                    </a:p>
                    <a:p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Note geht mit 3,85% in die Gesamtnote des Bachelors ein.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61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2967</Words>
  <Application>Microsoft Office PowerPoint</Application>
  <PresentationFormat>A4-Papier (210 x 297 mm)</PresentationFormat>
  <Paragraphs>415</Paragraphs>
  <Slides>29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Garamond</vt:lpstr>
      <vt:lpstr>Wingdings</vt:lpstr>
      <vt:lpstr>Office-Design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Peakom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fd fds</dc:creator>
  <cp:lastModifiedBy>Bosten, Sladjana</cp:lastModifiedBy>
  <cp:revision>651</cp:revision>
  <cp:lastPrinted>2019-03-22T18:38:26Z</cp:lastPrinted>
  <dcterms:created xsi:type="dcterms:W3CDTF">2011-08-27T16:08:40Z</dcterms:created>
  <dcterms:modified xsi:type="dcterms:W3CDTF">2024-04-10T12:39:16Z</dcterms:modified>
</cp:coreProperties>
</file>